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5" r:id="rId2"/>
    <p:sldId id="298" r:id="rId3"/>
    <p:sldId id="327" r:id="rId4"/>
    <p:sldId id="297" r:id="rId5"/>
    <p:sldId id="328" r:id="rId6"/>
    <p:sldId id="329" r:id="rId7"/>
    <p:sldId id="330" r:id="rId8"/>
    <p:sldId id="300" r:id="rId9"/>
    <p:sldId id="301" r:id="rId10"/>
    <p:sldId id="302" r:id="rId11"/>
    <p:sldId id="331" r:id="rId12"/>
    <p:sldId id="332" r:id="rId13"/>
    <p:sldId id="303" r:id="rId14"/>
    <p:sldId id="304" r:id="rId15"/>
    <p:sldId id="333" r:id="rId16"/>
    <p:sldId id="33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299" r:id="rId40"/>
    <p:sldId id="337" r:id="rId41"/>
    <p:sldId id="335" r:id="rId42"/>
    <p:sldId id="336" r:id="rId43"/>
    <p:sldId id="341" r:id="rId44"/>
    <p:sldId id="342" r:id="rId45"/>
    <p:sldId id="34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89640" y="3836213"/>
            <a:ext cx="9151320" cy="2038155"/>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598621" y="5867767"/>
            <a:ext cx="9142340" cy="814427"/>
          </a:xfrm>
        </p:spPr>
        <p:txBody>
          <a:bodyPr>
            <a:normAutofit/>
          </a:bodyPr>
          <a:lstStyle>
            <a:lvl1pPr marL="0" indent="0" algn="l">
              <a:buNone/>
              <a:defRPr sz="3733" b="0" i="0">
                <a:solidFill>
                  <a:schemeClr val="accent1">
                    <a:lumMod val="40000"/>
                    <a:lumOff val="60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634415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718030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11158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7967"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626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01650"/>
            <a:ext cx="10994760" cy="1025351"/>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598621" y="1800147"/>
            <a:ext cx="10994760" cy="4556204"/>
          </a:xfrm>
        </p:spPr>
        <p:txBody>
          <a:bodyPr/>
          <a:lstStyle>
            <a:lvl1pPr algn="l">
              <a:defRPr sz="3733">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575239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672760"/>
            <a:ext cx="8777173" cy="1018033"/>
          </a:xfrm>
        </p:spPr>
        <p:txBody>
          <a:bodyPr>
            <a:normAutofit/>
          </a:bodyPr>
          <a:lstStyle>
            <a:lvl1pPr algn="l">
              <a:defRPr sz="4800">
                <a:solidFill>
                  <a:srgbClr val="C00000"/>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610709" y="1894400"/>
            <a:ext cx="8755087" cy="4458817"/>
          </a:xfrm>
        </p:spPr>
        <p:txBody>
          <a:bodyPr/>
          <a:lstStyle>
            <a:lvl1pPr>
              <a:defRPr sz="3733">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439630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481430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23682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5599" y="524315"/>
            <a:ext cx="10769195" cy="960893"/>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723279" y="2188317"/>
            <a:ext cx="5386917"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723279" y="2818180"/>
            <a:ext cx="5386917" cy="3035059"/>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03441" y="2188317"/>
            <a:ext cx="5389033"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03441" y="2818180"/>
            <a:ext cx="5389033" cy="3035059"/>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1611890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84312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63741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D26BBAC4-499D-4CD2-A5A1-872CF60A317A}" type="datetimeFigureOut">
              <a:rPr lang="sr-Latn-RS" smtClean="0"/>
              <a:t>21.3.2024.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63619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D26BBAC4-499D-4CD2-A5A1-872CF60A317A}" type="datetimeFigureOut">
              <a:rPr lang="sr-Latn-RS" smtClean="0"/>
              <a:t>21.3.2024.</a:t>
            </a:fld>
            <a:endParaRPr lang="sr-Latn-R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7CCC6098-4890-4133-80D3-9B079BA95A67}" type="slidenum">
              <a:rPr lang="sr-Latn-RS" smtClean="0"/>
              <a:t>‹#›</a:t>
            </a:fld>
            <a:endParaRPr lang="sr-Latn-RS"/>
          </a:p>
        </p:txBody>
      </p:sp>
      <p:sp>
        <p:nvSpPr>
          <p:cNvPr id="7" name="TextBox 6">
            <a:extLst>
              <a:ext uri="{FF2B5EF4-FFF2-40B4-BE49-F238E27FC236}">
                <a16:creationId xmlns:a16="http://schemas.microsoft.com/office/drawing/2014/main" xmlns="" id="{11E867DF-3DCA-4725-94F0-F2B6BD747A82}"/>
              </a:ext>
            </a:extLst>
          </p:cNvPr>
          <p:cNvSpPr txBox="1"/>
          <p:nvPr/>
        </p:nvSpPr>
        <p:spPr>
          <a:xfrm>
            <a:off x="-12200" y="6951663"/>
            <a:ext cx="11186167" cy="666977"/>
          </a:xfrm>
          <a:prstGeom prst="rect">
            <a:avLst/>
          </a:prstGeom>
          <a:noFill/>
        </p:spPr>
        <p:txBody>
          <a:bodyPr wrap="square" rtlCol="0">
            <a:spAutoFit/>
          </a:bodyPr>
          <a:lstStyle/>
          <a:p>
            <a:r>
              <a:rPr lang="en-US" sz="1867" dirty="0">
                <a:solidFill>
                  <a:schemeClr val="bg1">
                    <a:lumMod val="65000"/>
                  </a:schemeClr>
                </a:solidFill>
              </a:rPr>
              <a:t>This presentation uses a free template provided by FPPT.com</a:t>
            </a:r>
          </a:p>
          <a:p>
            <a:r>
              <a:rPr lang="en-US" sz="1867" dirty="0">
                <a:solidFill>
                  <a:schemeClr val="bg1">
                    <a:lumMod val="65000"/>
                  </a:schemeClr>
                </a:solidFill>
              </a:rPr>
              <a:t>www.free-power-point-templates.com</a:t>
            </a:r>
          </a:p>
        </p:txBody>
      </p:sp>
    </p:spTree>
    <p:extLst>
      <p:ext uri="{BB962C8B-B14F-4D97-AF65-F5344CB8AC3E}">
        <p14:creationId xmlns:p14="http://schemas.microsoft.com/office/powerpoint/2010/main" val="2270705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14C6B3-2F9D-4C53-874B-3A5FB26C9959}"/>
              </a:ext>
            </a:extLst>
          </p:cNvPr>
          <p:cNvSpPr>
            <a:spLocks noGrp="1"/>
          </p:cNvSpPr>
          <p:nvPr>
            <p:ph type="ctrTitle"/>
          </p:nvPr>
        </p:nvSpPr>
        <p:spPr>
          <a:xfrm>
            <a:off x="589640" y="3836213"/>
            <a:ext cx="4923654" cy="2038155"/>
          </a:xfrm>
        </p:spPr>
        <p:txBody>
          <a:bodyPr>
            <a:normAutofit/>
          </a:bodyPr>
          <a:lstStyle/>
          <a:p>
            <a:r>
              <a:rPr lang="en-US" sz="3600" dirty="0" smtClean="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rPr>
              <a:t>Preclinical medicine</a:t>
            </a:r>
            <a:endParaRPr lang="sr-Latn-RS" sz="3600" dirty="0">
              <a:solidFill>
                <a:schemeClr val="accent1">
                  <a:lumMod val="40000"/>
                  <a:lumOff val="60000"/>
                </a:schemeClr>
              </a:solidFill>
            </a:endParaRPr>
          </a:p>
        </p:txBody>
      </p:sp>
      <p:sp>
        <p:nvSpPr>
          <p:cNvPr id="3" name="Subtitle 2">
            <a:extLst>
              <a:ext uri="{FF2B5EF4-FFF2-40B4-BE49-F238E27FC236}">
                <a16:creationId xmlns:a16="http://schemas.microsoft.com/office/drawing/2014/main" xmlns="" id="{B1C71017-AF29-4CD1-B58A-72632E904C20}"/>
              </a:ext>
            </a:extLst>
          </p:cNvPr>
          <p:cNvSpPr>
            <a:spLocks noGrp="1"/>
          </p:cNvSpPr>
          <p:nvPr>
            <p:ph type="subTitle" idx="1"/>
          </p:nvPr>
        </p:nvSpPr>
        <p:spPr>
          <a:xfrm>
            <a:off x="598621" y="5281127"/>
            <a:ext cx="11512514" cy="1401067"/>
          </a:xfrm>
        </p:spPr>
        <p:txBody>
          <a:bodyPr>
            <a:normAutofit fontScale="62500" lnSpcReduction="20000"/>
          </a:bodyPr>
          <a:lstStyle/>
          <a:p>
            <a:r>
              <a:rPr lang="en-US" dirty="0">
                <a:solidFill>
                  <a:schemeClr val="tx1"/>
                </a:solidFill>
              </a:rPr>
              <a:t>Associate professor </a:t>
            </a:r>
          </a:p>
          <a:p>
            <a:r>
              <a:rPr lang="en-US" dirty="0" smtClean="0">
                <a:solidFill>
                  <a:schemeClr val="tx1"/>
                </a:solidFill>
              </a:rPr>
              <a:t>Milan </a:t>
            </a:r>
            <a:r>
              <a:rPr lang="en-US" dirty="0" err="1" smtClean="0">
                <a:solidFill>
                  <a:schemeClr val="tx1"/>
                </a:solidFill>
              </a:rPr>
              <a:t>Zaric</a:t>
            </a:r>
            <a:r>
              <a:rPr lang="en-US" dirty="0" smtClean="0">
                <a:solidFill>
                  <a:schemeClr val="tx1"/>
                </a:solidFill>
              </a:rPr>
              <a:t>, </a:t>
            </a:r>
            <a:r>
              <a:rPr lang="sr-Latn-RS" b="0" i="0" dirty="0">
                <a:solidFill>
                  <a:schemeClr val="tx1"/>
                </a:solidFill>
                <a:effectLst/>
              </a:rPr>
              <a:t>MD, </a:t>
            </a:r>
            <a:r>
              <a:rPr lang="sr-Latn-RS" b="0" i="0" dirty="0" smtClean="0">
                <a:solidFill>
                  <a:schemeClr val="tx1"/>
                </a:solidFill>
                <a:effectLst/>
              </a:rPr>
              <a:t>PhD</a:t>
            </a:r>
            <a:r>
              <a:rPr lang="en-US" b="0" i="0" dirty="0" smtClean="0">
                <a:solidFill>
                  <a:schemeClr val="tx1"/>
                </a:solidFill>
                <a:effectLst/>
              </a:rPr>
              <a:t>, Clinical Biochemistry Specialist</a:t>
            </a:r>
            <a:endParaRPr lang="en-US" b="0" i="0" dirty="0">
              <a:solidFill>
                <a:schemeClr val="tx1"/>
              </a:solidFill>
              <a:effectLst/>
            </a:endParaRPr>
          </a:p>
          <a:p>
            <a:r>
              <a:rPr lang="en-US" b="0" i="0" dirty="0">
                <a:solidFill>
                  <a:schemeClr val="tx1"/>
                </a:solidFill>
                <a:effectLst/>
              </a:rPr>
              <a:t>University of Kragujevac, Serbia, Faculty of Medical Sciences, Department of Biochemistry</a:t>
            </a:r>
            <a:endParaRPr lang="sr-Latn-RS" dirty="0">
              <a:solidFill>
                <a:schemeClr val="tx1"/>
              </a:solidFill>
            </a:endParaRPr>
          </a:p>
        </p:txBody>
      </p:sp>
    </p:spTree>
    <p:extLst>
      <p:ext uri="{BB962C8B-B14F-4D97-AF65-F5344CB8AC3E}">
        <p14:creationId xmlns:p14="http://schemas.microsoft.com/office/powerpoint/2010/main" val="1645418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The Body Planes</a:t>
            </a:r>
            <a:endParaRPr lang="en-US" dirty="0"/>
          </a:p>
        </p:txBody>
      </p:sp>
      <p:sp>
        <p:nvSpPr>
          <p:cNvPr id="3" name="Content Placeholder 2"/>
          <p:cNvSpPr>
            <a:spLocks noGrp="1"/>
          </p:cNvSpPr>
          <p:nvPr>
            <p:ph idx="1"/>
          </p:nvPr>
        </p:nvSpPr>
        <p:spPr>
          <a:xfrm>
            <a:off x="610710" y="1894400"/>
            <a:ext cx="6116662" cy="4458817"/>
          </a:xfrm>
        </p:spPr>
        <p:txBody>
          <a:bodyPr>
            <a:normAutofit lnSpcReduction="10000"/>
          </a:bodyPr>
          <a:lstStyle/>
          <a:p>
            <a:r>
              <a:rPr lang="en-US" dirty="0"/>
              <a:t>Body planes are imaginary vertical and horizontal lines used to divide the body into sections for descriptive </a:t>
            </a:r>
            <a:r>
              <a:rPr lang="en-US" dirty="0" smtClean="0"/>
              <a:t>purposes </a:t>
            </a:r>
            <a:endParaRPr lang="sr-Latn-RS" dirty="0" smtClean="0"/>
          </a:p>
          <a:p>
            <a:r>
              <a:rPr lang="en-US" dirty="0" smtClean="0"/>
              <a:t>These </a:t>
            </a:r>
            <a:r>
              <a:rPr lang="en-US" dirty="0"/>
              <a:t>planes are aligned to a body standing in the anatomic position.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2605" y="-5649"/>
            <a:ext cx="5119396" cy="686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4377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The Body Planes</a:t>
            </a:r>
            <a:endParaRPr lang="en-US" dirty="0"/>
          </a:p>
        </p:txBody>
      </p:sp>
      <p:sp>
        <p:nvSpPr>
          <p:cNvPr id="3" name="Content Placeholder 2"/>
          <p:cNvSpPr>
            <a:spLocks noGrp="1"/>
          </p:cNvSpPr>
          <p:nvPr>
            <p:ph idx="1"/>
          </p:nvPr>
        </p:nvSpPr>
        <p:spPr>
          <a:xfrm>
            <a:off x="610710" y="1894400"/>
            <a:ext cx="6116662" cy="4458817"/>
          </a:xfrm>
        </p:spPr>
        <p:txBody>
          <a:bodyPr>
            <a:normAutofit fontScale="62500" lnSpcReduction="20000"/>
          </a:bodyPr>
          <a:lstStyle/>
          <a:p>
            <a:r>
              <a:rPr lang="en-US" dirty="0"/>
              <a:t>A </a:t>
            </a:r>
            <a:r>
              <a:rPr lang="en-US" b="1" dirty="0"/>
              <a:t>vertical plane</a:t>
            </a:r>
            <a:r>
              <a:rPr lang="en-US" dirty="0"/>
              <a:t> is an up-and-down plane that is a right angle to the horizon. </a:t>
            </a:r>
            <a:endParaRPr lang="sr-Latn-RS" dirty="0"/>
          </a:p>
          <a:p>
            <a:r>
              <a:rPr lang="en-US" dirty="0" smtClean="0"/>
              <a:t>A </a:t>
            </a:r>
            <a:r>
              <a:rPr lang="en-US" b="1" dirty="0"/>
              <a:t>sagittal plane</a:t>
            </a:r>
            <a:r>
              <a:rPr lang="en-US" dirty="0"/>
              <a:t> (SADJ-</a:t>
            </a:r>
            <a:r>
              <a:rPr lang="en-US" dirty="0" err="1"/>
              <a:t>ih</a:t>
            </a:r>
            <a:r>
              <a:rPr lang="en-US" dirty="0"/>
              <a:t>-</a:t>
            </a:r>
            <a:r>
              <a:rPr lang="en-US" dirty="0" err="1"/>
              <a:t>tal</a:t>
            </a:r>
            <a:r>
              <a:rPr lang="en-US" dirty="0"/>
              <a:t>) is a vertical plane that divides the body into unequal left and right portions. </a:t>
            </a:r>
            <a:endParaRPr lang="sr-Latn-RS" dirty="0"/>
          </a:p>
          <a:p>
            <a:r>
              <a:rPr lang="en-US" dirty="0" smtClean="0"/>
              <a:t>The </a:t>
            </a:r>
            <a:r>
              <a:rPr lang="en-US" b="1" dirty="0" err="1"/>
              <a:t>midsagittal</a:t>
            </a:r>
            <a:r>
              <a:rPr lang="en-US" b="1" dirty="0"/>
              <a:t> plane </a:t>
            </a:r>
            <a:r>
              <a:rPr lang="en-US" dirty="0"/>
              <a:t>(mid-SADJ-</a:t>
            </a:r>
            <a:r>
              <a:rPr lang="en-US" dirty="0" err="1"/>
              <a:t>ih</a:t>
            </a:r>
            <a:r>
              <a:rPr lang="en-US" dirty="0"/>
              <a:t>-</a:t>
            </a:r>
            <a:r>
              <a:rPr lang="en-US" dirty="0" err="1"/>
              <a:t>tal</a:t>
            </a:r>
            <a:r>
              <a:rPr lang="en-US" dirty="0"/>
              <a:t>), also known as the midline, is the sagittal plane that divides the body into equal left and right halves </a:t>
            </a:r>
            <a:endParaRPr lang="sr-Latn-RS" dirty="0"/>
          </a:p>
          <a:p>
            <a:r>
              <a:rPr lang="en-US" dirty="0" smtClean="0"/>
              <a:t>A</a:t>
            </a:r>
            <a:r>
              <a:rPr lang="sr-Latn-RS" dirty="0" smtClean="0"/>
              <a:t> </a:t>
            </a:r>
            <a:r>
              <a:rPr lang="en-US" b="1" dirty="0" smtClean="0"/>
              <a:t>frontal </a:t>
            </a:r>
            <a:r>
              <a:rPr lang="en-US" b="1" dirty="0"/>
              <a:t>plane </a:t>
            </a:r>
            <a:r>
              <a:rPr lang="en-US" dirty="0"/>
              <a:t>is a vertical plane that divides the body into anterior (front) and posterior (back) portions. </a:t>
            </a:r>
            <a:r>
              <a:rPr lang="en-US" dirty="0" smtClean="0"/>
              <a:t>Also </a:t>
            </a:r>
            <a:r>
              <a:rPr lang="en-US" dirty="0"/>
              <a:t>known as the coronal plane, it is located at right angles to the sagittal plane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943" y="-30669"/>
            <a:ext cx="5138057" cy="6888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035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The Body Planes</a:t>
            </a:r>
            <a:endParaRPr lang="en-US" dirty="0"/>
          </a:p>
        </p:txBody>
      </p:sp>
      <p:sp>
        <p:nvSpPr>
          <p:cNvPr id="3" name="Content Placeholder 2"/>
          <p:cNvSpPr>
            <a:spLocks noGrp="1"/>
          </p:cNvSpPr>
          <p:nvPr>
            <p:ph idx="1"/>
          </p:nvPr>
        </p:nvSpPr>
        <p:spPr>
          <a:xfrm>
            <a:off x="610710" y="1894400"/>
            <a:ext cx="6116662" cy="4458817"/>
          </a:xfrm>
        </p:spPr>
        <p:txBody>
          <a:bodyPr>
            <a:normAutofit fontScale="85000" lnSpcReduction="20000"/>
          </a:bodyPr>
          <a:lstStyle/>
          <a:p>
            <a:r>
              <a:rPr lang="en-US" dirty="0"/>
              <a:t>A </a:t>
            </a:r>
            <a:r>
              <a:rPr lang="en-US" b="1" dirty="0"/>
              <a:t>horizontal plane </a:t>
            </a:r>
            <a:r>
              <a:rPr lang="en-US" dirty="0"/>
              <a:t>is a flat crosswise plane, such as the horizon. </a:t>
            </a:r>
            <a:endParaRPr lang="sr-Latn-RS" dirty="0"/>
          </a:p>
          <a:p>
            <a:r>
              <a:rPr lang="en-US" dirty="0" smtClean="0"/>
              <a:t>A</a:t>
            </a:r>
            <a:r>
              <a:rPr lang="sr-Latn-RS" dirty="0" smtClean="0"/>
              <a:t> </a:t>
            </a:r>
            <a:r>
              <a:rPr lang="en-US" b="1" dirty="0" smtClean="0"/>
              <a:t>transverse </a:t>
            </a:r>
            <a:r>
              <a:rPr lang="en-US" b="1" dirty="0"/>
              <a:t>plane </a:t>
            </a:r>
            <a:r>
              <a:rPr lang="en-US" dirty="0"/>
              <a:t>(trans-VERSE) is a horizontal plane that divides the body into superior (upper) </a:t>
            </a:r>
            <a:r>
              <a:rPr lang="en-US" dirty="0" smtClean="0"/>
              <a:t>and</a:t>
            </a:r>
            <a:r>
              <a:rPr lang="sr-Latn-RS" dirty="0" smtClean="0"/>
              <a:t> </a:t>
            </a:r>
            <a:r>
              <a:rPr lang="en-US" dirty="0"/>
              <a:t>inferior (lower) portions. </a:t>
            </a:r>
            <a:endParaRPr lang="sr-Latn-RS" dirty="0" smtClean="0"/>
          </a:p>
          <a:p>
            <a:r>
              <a:rPr lang="en-US" dirty="0" smtClean="0"/>
              <a:t>A </a:t>
            </a:r>
            <a:r>
              <a:rPr lang="en-US" dirty="0"/>
              <a:t>transverse plane can be at the waist or at any other level across the </a:t>
            </a:r>
            <a:r>
              <a:rPr lang="en-US" dirty="0" smtClean="0"/>
              <a:t>body</a:t>
            </a:r>
            <a:r>
              <a:rPr lang="sr-Latn-RS" dirty="0" smtClean="0"/>
              <a: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943" y="-30669"/>
            <a:ext cx="5138057" cy="6888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498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672760"/>
            <a:ext cx="4942114" cy="1018033"/>
          </a:xfrm>
        </p:spPr>
        <p:txBody>
          <a:bodyPr>
            <a:normAutofit fontScale="90000"/>
          </a:bodyPr>
          <a:lstStyle/>
          <a:p>
            <a:r>
              <a:rPr lang="en-US" dirty="0"/>
              <a:t>Body Direction Terms</a:t>
            </a:r>
          </a:p>
        </p:txBody>
      </p:sp>
      <p:sp>
        <p:nvSpPr>
          <p:cNvPr id="3" name="Content Placeholder 2"/>
          <p:cNvSpPr>
            <a:spLocks noGrp="1"/>
          </p:cNvSpPr>
          <p:nvPr>
            <p:ph idx="1"/>
          </p:nvPr>
        </p:nvSpPr>
        <p:spPr>
          <a:xfrm>
            <a:off x="610710" y="1894400"/>
            <a:ext cx="4851616" cy="4458817"/>
          </a:xfrm>
        </p:spPr>
        <p:txBody>
          <a:bodyPr>
            <a:normAutofit fontScale="70000" lnSpcReduction="20000"/>
          </a:bodyPr>
          <a:lstStyle/>
          <a:p>
            <a:r>
              <a:rPr lang="en-US" dirty="0"/>
              <a:t>The relative location of sections of the body or of an organ can be described through the use of pairs of con </a:t>
            </a:r>
            <a:r>
              <a:rPr lang="en-US" dirty="0" err="1"/>
              <a:t>trasting</a:t>
            </a:r>
            <a:r>
              <a:rPr lang="en-US" dirty="0"/>
              <a:t> body direction terms. </a:t>
            </a:r>
            <a:endParaRPr lang="sr-Latn-RS" dirty="0" smtClean="0"/>
          </a:p>
          <a:p>
            <a:endParaRPr lang="sr-Latn-RS" dirty="0" smtClean="0"/>
          </a:p>
          <a:p>
            <a:r>
              <a:rPr lang="en-US" b="1" dirty="0" smtClean="0"/>
              <a:t>Ventral</a:t>
            </a:r>
            <a:r>
              <a:rPr lang="en-US" dirty="0" smtClean="0"/>
              <a:t> </a:t>
            </a:r>
            <a:r>
              <a:rPr lang="en-US" dirty="0"/>
              <a:t>(VEN-</a:t>
            </a:r>
            <a:r>
              <a:rPr lang="en-US" dirty="0" err="1"/>
              <a:t>tral</a:t>
            </a:r>
            <a:r>
              <a:rPr lang="en-US" dirty="0"/>
              <a:t>) refers to the front, or belly side, of the organ or body (</a:t>
            </a:r>
            <a:r>
              <a:rPr lang="en-US" dirty="0" err="1"/>
              <a:t>ventr</a:t>
            </a:r>
            <a:r>
              <a:rPr lang="en-US" dirty="0"/>
              <a:t> means belly side of the body, and-al means pertaining to). Ventral is the opposite of dorsal.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2325" y="0"/>
            <a:ext cx="672967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1849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 Direction Terms</a:t>
            </a:r>
          </a:p>
        </p:txBody>
      </p:sp>
      <p:sp>
        <p:nvSpPr>
          <p:cNvPr id="3" name="Content Placeholder 2"/>
          <p:cNvSpPr>
            <a:spLocks noGrp="1"/>
          </p:cNvSpPr>
          <p:nvPr>
            <p:ph idx="1"/>
          </p:nvPr>
        </p:nvSpPr>
        <p:spPr>
          <a:xfrm>
            <a:off x="610710" y="1679510"/>
            <a:ext cx="8167512" cy="4673707"/>
          </a:xfrm>
        </p:spPr>
        <p:txBody>
          <a:bodyPr>
            <a:normAutofit fontScale="62500" lnSpcReduction="20000"/>
          </a:bodyPr>
          <a:lstStyle/>
          <a:p>
            <a:r>
              <a:rPr lang="en-US" b="1" dirty="0"/>
              <a:t>Dorsal</a:t>
            </a:r>
            <a:r>
              <a:rPr lang="en-US" dirty="0"/>
              <a:t> (DOR-</a:t>
            </a:r>
            <a:r>
              <a:rPr lang="en-US" dirty="0" err="1"/>
              <a:t>sal</a:t>
            </a:r>
            <a:r>
              <a:rPr lang="en-US" dirty="0"/>
              <a:t>) refers to the back of the organ or body (</a:t>
            </a:r>
            <a:r>
              <a:rPr lang="en-US" dirty="0" err="1"/>
              <a:t>dors</a:t>
            </a:r>
            <a:r>
              <a:rPr lang="en-US" dirty="0"/>
              <a:t> means back of the body, and-al means pertaining to). </a:t>
            </a:r>
            <a:r>
              <a:rPr lang="en-US" dirty="0" smtClean="0"/>
              <a:t>Dorsal </a:t>
            </a:r>
            <a:r>
              <a:rPr lang="en-US" dirty="0"/>
              <a:t>is the opposite of ventral. </a:t>
            </a:r>
            <a:endParaRPr lang="sr-Latn-RS" dirty="0" smtClean="0"/>
          </a:p>
          <a:p>
            <a:endParaRPr lang="sr-Latn-RS" dirty="0"/>
          </a:p>
          <a:p>
            <a:r>
              <a:rPr lang="en-US" b="1" dirty="0" smtClean="0"/>
              <a:t>Anterior</a:t>
            </a:r>
            <a:r>
              <a:rPr lang="en-US" dirty="0" smtClean="0"/>
              <a:t> </a:t>
            </a:r>
            <a:r>
              <a:rPr lang="en-US" dirty="0"/>
              <a:t>(an-TEER-</a:t>
            </a:r>
            <a:r>
              <a:rPr lang="en-US" dirty="0" err="1"/>
              <a:t>ee</a:t>
            </a:r>
            <a:r>
              <a:rPr lang="en-US" dirty="0"/>
              <a:t>-or) means situated in the front. It also means on the front or forward part of an organ (</a:t>
            </a:r>
            <a:r>
              <a:rPr lang="en-US" dirty="0" err="1"/>
              <a:t>anter</a:t>
            </a:r>
            <a:r>
              <a:rPr lang="en-US" dirty="0"/>
              <a:t> means front or before, and-</a:t>
            </a:r>
            <a:r>
              <a:rPr lang="en-US" dirty="0" err="1"/>
              <a:t>ior</a:t>
            </a:r>
            <a:r>
              <a:rPr lang="en-US" dirty="0"/>
              <a:t> means pertaining to). For example, the stomach is located anterior to (in front of) the pancreas. Anterior is also used in refer </a:t>
            </a:r>
            <a:r>
              <a:rPr lang="en-US" dirty="0" err="1"/>
              <a:t>ence</a:t>
            </a:r>
            <a:r>
              <a:rPr lang="en-US" dirty="0"/>
              <a:t> to the ventral surface of the body. Anterior is the opposite of posterior. </a:t>
            </a:r>
            <a:endParaRPr lang="sr-Latn-RS" dirty="0"/>
          </a:p>
          <a:p>
            <a:endParaRPr lang="sr-Latn-RS" dirty="0" smtClean="0"/>
          </a:p>
          <a:p>
            <a:r>
              <a:rPr lang="en-US" b="1" dirty="0" smtClean="0"/>
              <a:t>Posterior</a:t>
            </a:r>
            <a:r>
              <a:rPr lang="en-US" dirty="0" smtClean="0"/>
              <a:t> </a:t>
            </a:r>
            <a:r>
              <a:rPr lang="en-US" dirty="0"/>
              <a:t>(</a:t>
            </a:r>
            <a:r>
              <a:rPr lang="en-US" dirty="0" err="1"/>
              <a:t>pos</a:t>
            </a:r>
            <a:r>
              <a:rPr lang="en-US" dirty="0"/>
              <a:t>-TEER-</a:t>
            </a:r>
            <a:r>
              <a:rPr lang="en-US" dirty="0" err="1"/>
              <a:t>ee</a:t>
            </a:r>
            <a:r>
              <a:rPr lang="en-US" dirty="0"/>
              <a:t>-or) means situated in the back. It also </a:t>
            </a:r>
            <a:r>
              <a:rPr lang="en-US" dirty="0" err="1"/>
              <a:t>meansonthebackpartofanorgan</a:t>
            </a:r>
            <a:r>
              <a:rPr lang="en-US" dirty="0"/>
              <a:t>(poster means back or toward the back, and-</a:t>
            </a:r>
            <a:r>
              <a:rPr lang="en-US" dirty="0" err="1"/>
              <a:t>ior</a:t>
            </a:r>
            <a:r>
              <a:rPr lang="en-US" dirty="0"/>
              <a:t> means pertaining to). For example, the pancreas is located posterior to (behind) the stomach.</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8221" y="0"/>
            <a:ext cx="3413780"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6278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 Direction Terms</a:t>
            </a:r>
          </a:p>
        </p:txBody>
      </p:sp>
      <p:sp>
        <p:nvSpPr>
          <p:cNvPr id="3" name="Content Placeholder 2"/>
          <p:cNvSpPr>
            <a:spLocks noGrp="1"/>
          </p:cNvSpPr>
          <p:nvPr>
            <p:ph idx="1"/>
          </p:nvPr>
        </p:nvSpPr>
        <p:spPr>
          <a:xfrm>
            <a:off x="610710" y="1679510"/>
            <a:ext cx="8167512" cy="4673707"/>
          </a:xfrm>
        </p:spPr>
        <p:txBody>
          <a:bodyPr>
            <a:normAutofit fontScale="70000" lnSpcReduction="20000"/>
          </a:bodyPr>
          <a:lstStyle/>
          <a:p>
            <a:r>
              <a:rPr lang="en-US" b="1" dirty="0"/>
              <a:t>Superior</a:t>
            </a:r>
            <a:r>
              <a:rPr lang="en-US" dirty="0"/>
              <a:t> means uppermost, above, or toward the head. For example, the lungs are located superior to (above) the diaphragm. Superior is the opposite of inferior</a:t>
            </a:r>
            <a:r>
              <a:rPr lang="en-US" dirty="0" smtClean="0"/>
              <a:t>.</a:t>
            </a:r>
            <a:endParaRPr lang="sr-Latn-RS" dirty="0" smtClean="0"/>
          </a:p>
          <a:p>
            <a:r>
              <a:rPr lang="en-US" b="1" dirty="0"/>
              <a:t>Inferior</a:t>
            </a:r>
            <a:r>
              <a:rPr lang="en-US" dirty="0"/>
              <a:t> </a:t>
            </a:r>
            <a:r>
              <a:rPr lang="en-US" dirty="0" smtClean="0"/>
              <a:t>means</a:t>
            </a:r>
            <a:r>
              <a:rPr lang="sr-Latn-RS" dirty="0" smtClean="0"/>
              <a:t> </a:t>
            </a:r>
            <a:r>
              <a:rPr lang="en-US" dirty="0" smtClean="0"/>
              <a:t>lowermost,</a:t>
            </a:r>
            <a:r>
              <a:rPr lang="sr-Latn-RS" dirty="0" smtClean="0"/>
              <a:t> </a:t>
            </a:r>
            <a:r>
              <a:rPr lang="en-US" dirty="0" smtClean="0"/>
              <a:t>below</a:t>
            </a:r>
            <a:r>
              <a:rPr lang="en-US" dirty="0"/>
              <a:t>, or toward the feet. For example, the stomach is located inferior to (below) the diaphragm. Inferior is the opposite of superior. n </a:t>
            </a:r>
            <a:endParaRPr lang="sr-Latn-RS" dirty="0" smtClean="0"/>
          </a:p>
          <a:p>
            <a:r>
              <a:rPr lang="en-US" b="1" dirty="0" smtClean="0"/>
              <a:t>Cephalic</a:t>
            </a:r>
            <a:r>
              <a:rPr lang="en-US" dirty="0" smtClean="0"/>
              <a:t> </a:t>
            </a:r>
            <a:r>
              <a:rPr lang="en-US" dirty="0"/>
              <a:t>(</a:t>
            </a:r>
            <a:r>
              <a:rPr lang="en-US" dirty="0" err="1"/>
              <a:t>seh</a:t>
            </a:r>
            <a:r>
              <a:rPr lang="en-US" dirty="0"/>
              <a:t>-FAL-ick) means toward the head (</a:t>
            </a:r>
            <a:r>
              <a:rPr lang="en-US" dirty="0" err="1"/>
              <a:t>cephal</a:t>
            </a:r>
            <a:r>
              <a:rPr lang="en-US" dirty="0"/>
              <a:t> means head, and-</a:t>
            </a:r>
            <a:r>
              <a:rPr lang="en-US" dirty="0" err="1"/>
              <a:t>ic</a:t>
            </a:r>
            <a:r>
              <a:rPr lang="en-US" dirty="0"/>
              <a:t> means pertaining to). Cephalic is the opposite of caudal. </a:t>
            </a:r>
            <a:endParaRPr lang="sr-Latn-RS" dirty="0"/>
          </a:p>
          <a:p>
            <a:r>
              <a:rPr lang="en-US" b="1" dirty="0" smtClean="0"/>
              <a:t>Caudal</a:t>
            </a:r>
            <a:r>
              <a:rPr lang="en-US" dirty="0" smtClean="0"/>
              <a:t> </a:t>
            </a:r>
            <a:r>
              <a:rPr lang="en-US" dirty="0"/>
              <a:t>(KAW-dal) means toward the lower part of the body (</a:t>
            </a:r>
            <a:r>
              <a:rPr lang="en-US" dirty="0" err="1"/>
              <a:t>caud</a:t>
            </a:r>
            <a:r>
              <a:rPr lang="en-US" dirty="0"/>
              <a:t> means tail or lower part of the body, and-al means pertaining to). Caudal is the opposite of cephalic.</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8221" y="0"/>
            <a:ext cx="3413780"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2964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 Direction Terms</a:t>
            </a:r>
          </a:p>
        </p:txBody>
      </p:sp>
      <p:sp>
        <p:nvSpPr>
          <p:cNvPr id="3" name="Content Placeholder 2"/>
          <p:cNvSpPr>
            <a:spLocks noGrp="1"/>
          </p:cNvSpPr>
          <p:nvPr>
            <p:ph idx="1"/>
          </p:nvPr>
        </p:nvSpPr>
        <p:spPr>
          <a:xfrm>
            <a:off x="610710" y="1679510"/>
            <a:ext cx="8167512" cy="5047861"/>
          </a:xfrm>
        </p:spPr>
        <p:txBody>
          <a:bodyPr>
            <a:normAutofit fontScale="62500" lnSpcReduction="20000"/>
          </a:bodyPr>
          <a:lstStyle/>
          <a:p>
            <a:r>
              <a:rPr lang="en-US" b="1" dirty="0"/>
              <a:t>Proximal</a:t>
            </a:r>
            <a:r>
              <a:rPr lang="en-US" dirty="0"/>
              <a:t> (PROCK-</a:t>
            </a:r>
            <a:r>
              <a:rPr lang="en-US" dirty="0" err="1"/>
              <a:t>sih</a:t>
            </a:r>
            <a:r>
              <a:rPr lang="en-US" dirty="0"/>
              <a:t>-mal) means situated nearest the midline or beginning of a body structure. For example, the proximal end of the </a:t>
            </a:r>
            <a:r>
              <a:rPr lang="en-US" dirty="0" err="1"/>
              <a:t>humerus</a:t>
            </a:r>
            <a:r>
              <a:rPr lang="en-US" dirty="0"/>
              <a:t> (bone of the upper arm) forms part of the shoulder. Proximal is the opposite of distal. </a:t>
            </a:r>
            <a:endParaRPr lang="sr-Latn-RS" dirty="0" smtClean="0"/>
          </a:p>
          <a:p>
            <a:r>
              <a:rPr lang="en-US" b="1" dirty="0" smtClean="0"/>
              <a:t>Distal</a:t>
            </a:r>
            <a:r>
              <a:rPr lang="en-US" dirty="0" smtClean="0"/>
              <a:t> </a:t>
            </a:r>
            <a:r>
              <a:rPr lang="en-US" dirty="0"/>
              <a:t>(DIS-</a:t>
            </a:r>
            <a:r>
              <a:rPr lang="en-US" dirty="0" err="1"/>
              <a:t>tal</a:t>
            </a:r>
            <a:r>
              <a:rPr lang="en-US" dirty="0"/>
              <a:t>) means situated farthest from the midline or beginning of a body structure. For example, the distal end of the </a:t>
            </a:r>
            <a:r>
              <a:rPr lang="en-US" dirty="0" err="1"/>
              <a:t>humerus</a:t>
            </a:r>
            <a:r>
              <a:rPr lang="en-US" dirty="0"/>
              <a:t> forms part of the </a:t>
            </a:r>
            <a:r>
              <a:rPr lang="en-US" dirty="0" smtClean="0"/>
              <a:t>elbow</a:t>
            </a:r>
            <a:r>
              <a:rPr lang="sr-Latn-RS" dirty="0" smtClean="0"/>
              <a:t>.</a:t>
            </a:r>
            <a:r>
              <a:rPr lang="en-US" dirty="0" smtClean="0"/>
              <a:t> </a:t>
            </a:r>
            <a:r>
              <a:rPr lang="en-US" dirty="0"/>
              <a:t>Distal is the opposite of proximal. </a:t>
            </a:r>
            <a:endParaRPr lang="sr-Latn-RS" dirty="0"/>
          </a:p>
          <a:p>
            <a:r>
              <a:rPr lang="en-US" b="1" dirty="0" smtClean="0"/>
              <a:t>Medial</a:t>
            </a:r>
            <a:r>
              <a:rPr lang="en-US" dirty="0" smtClean="0"/>
              <a:t> </a:t>
            </a:r>
            <a:r>
              <a:rPr lang="en-US" dirty="0"/>
              <a:t>(MEE-</a:t>
            </a:r>
            <a:r>
              <a:rPr lang="en-US" dirty="0" err="1"/>
              <a:t>dee</a:t>
            </a:r>
            <a:r>
              <a:rPr lang="en-US" dirty="0"/>
              <a:t>-al) means the direction toward, or nearer, the midline. For example, the medial ligament of the knee is near the inner surface of the </a:t>
            </a:r>
            <a:r>
              <a:rPr lang="en-US" dirty="0" smtClean="0"/>
              <a:t>leg</a:t>
            </a:r>
            <a:r>
              <a:rPr lang="sr-Latn-RS" dirty="0" smtClean="0"/>
              <a:t>. </a:t>
            </a:r>
            <a:r>
              <a:rPr lang="en-US" dirty="0" smtClean="0"/>
              <a:t>Medial </a:t>
            </a:r>
            <a:r>
              <a:rPr lang="en-US" dirty="0"/>
              <a:t>is the opposite of lateral. </a:t>
            </a:r>
            <a:r>
              <a:rPr lang="en-US" dirty="0" smtClean="0"/>
              <a:t> </a:t>
            </a:r>
            <a:endParaRPr lang="sr-Latn-RS" dirty="0" smtClean="0"/>
          </a:p>
          <a:p>
            <a:r>
              <a:rPr lang="en-US" b="1" dirty="0" smtClean="0"/>
              <a:t>Lateral</a:t>
            </a:r>
            <a:r>
              <a:rPr lang="en-US" dirty="0" smtClean="0"/>
              <a:t> </a:t>
            </a:r>
            <a:r>
              <a:rPr lang="en-US" dirty="0"/>
              <a:t>means the direction toward, or nearer, the side of the body, away from the midline. For example, the lateral ligament of the knee is near the side of the leg. Lateral is the opposite of medial. Bilateral means relating to, or having, two sides.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8221" y="0"/>
            <a:ext cx="3413780"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365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Major Body Cavities</a:t>
            </a:r>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134" y="1500843"/>
            <a:ext cx="7847045" cy="526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4377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Regions of the Thorax and </a:t>
            </a:r>
            <a:r>
              <a:rPr lang="en-US" dirty="0" smtClean="0"/>
              <a:t>Abdomen</a:t>
            </a:r>
            <a:r>
              <a:rPr lang="sr-Latn-RS" dirty="0" smtClean="0"/>
              <a:t>; Quadrants</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16" y="1821668"/>
            <a:ext cx="2773395" cy="499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1759" y="1933208"/>
            <a:ext cx="3145874" cy="475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18494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406" y="1"/>
            <a:ext cx="1106959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STRUCTURES OF THE BODY</a:t>
            </a:r>
          </a:p>
        </p:txBody>
      </p:sp>
      <p:sp>
        <p:nvSpPr>
          <p:cNvPr id="3" name="Content Placeholder 2"/>
          <p:cNvSpPr>
            <a:spLocks noGrp="1"/>
          </p:cNvSpPr>
          <p:nvPr>
            <p:ph idx="1"/>
          </p:nvPr>
        </p:nvSpPr>
        <p:spPr>
          <a:xfrm>
            <a:off x="610709" y="1717111"/>
            <a:ext cx="8755087" cy="1539265"/>
          </a:xfrm>
        </p:spPr>
        <p:txBody>
          <a:bodyPr>
            <a:normAutofit fontScale="62500" lnSpcReduction="20000"/>
          </a:bodyPr>
          <a:lstStyle/>
          <a:p>
            <a:r>
              <a:rPr lang="en-US" dirty="0"/>
              <a:t>The body is made up of increasingly larger and more complex structural units. From smallest to largest, these are cells, tissues, organs, and the body </a:t>
            </a:r>
            <a:r>
              <a:rPr lang="en-US" dirty="0" smtClean="0"/>
              <a:t>systems</a:t>
            </a:r>
            <a:r>
              <a:rPr lang="sr-Latn-RS" dirty="0" smtClean="0"/>
              <a:t>. </a:t>
            </a:r>
            <a:r>
              <a:rPr lang="en-US" dirty="0" smtClean="0"/>
              <a:t>Working </a:t>
            </a:r>
            <a:r>
              <a:rPr lang="en-US" dirty="0"/>
              <a:t>together, these structures form the complete body and enable it to function properly.</a:t>
            </a:r>
          </a:p>
        </p:txBody>
      </p:sp>
    </p:spTree>
    <p:extLst>
      <p:ext uri="{BB962C8B-B14F-4D97-AF65-F5344CB8AC3E}">
        <p14:creationId xmlns:p14="http://schemas.microsoft.com/office/powerpoint/2010/main" val="646278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Overview of THE </a:t>
            </a:r>
            <a:r>
              <a:rPr lang="en-US" dirty="0" smtClean="0"/>
              <a:t>HUMAN BODY IN HEALTH AND DISEASE</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Anatomic </a:t>
            </a:r>
            <a:r>
              <a:rPr lang="en-US" b="1" dirty="0"/>
              <a:t>Reference </a:t>
            </a:r>
            <a:r>
              <a:rPr lang="en-US" b="1" dirty="0" smtClean="0"/>
              <a:t>Systems</a:t>
            </a:r>
            <a:r>
              <a:rPr lang="sr-Latn-RS" dirty="0" smtClean="0"/>
              <a:t>:</a:t>
            </a:r>
            <a:r>
              <a:rPr lang="en-US" dirty="0" smtClean="0"/>
              <a:t> </a:t>
            </a:r>
            <a:r>
              <a:rPr lang="en-US" dirty="0"/>
              <a:t>Terms used to describe the location of body planes, directions, and cavities.</a:t>
            </a:r>
            <a:endParaRPr lang="sr-Latn-RS" dirty="0" smtClean="0"/>
          </a:p>
          <a:p>
            <a:r>
              <a:rPr lang="en-US" b="1" dirty="0" smtClean="0"/>
              <a:t>Structures </a:t>
            </a:r>
            <a:r>
              <a:rPr lang="en-US" b="1" dirty="0"/>
              <a:t>of the </a:t>
            </a:r>
            <a:r>
              <a:rPr lang="en-US" b="1" dirty="0" smtClean="0"/>
              <a:t>Body</a:t>
            </a:r>
            <a:r>
              <a:rPr lang="sr-Latn-RS" dirty="0" smtClean="0"/>
              <a:t>: </a:t>
            </a:r>
            <a:r>
              <a:rPr lang="en-US" dirty="0"/>
              <a:t>The cells, tissues, and glands that form the body systems that work together to enable the body to function properly.</a:t>
            </a:r>
            <a:r>
              <a:rPr lang="en-US" dirty="0" smtClean="0"/>
              <a:t> </a:t>
            </a:r>
            <a:endParaRPr lang="sr-Latn-RS" dirty="0" smtClean="0"/>
          </a:p>
          <a:p>
            <a:r>
              <a:rPr lang="en-US" b="1" dirty="0" smtClean="0"/>
              <a:t>Genetics</a:t>
            </a:r>
            <a:r>
              <a:rPr lang="sr-Latn-RS" dirty="0" smtClean="0"/>
              <a:t>: </a:t>
            </a:r>
            <a:r>
              <a:rPr lang="en-US" dirty="0"/>
              <a:t>The genetic components that transfer characteristics from parents to their children.</a:t>
            </a:r>
            <a:r>
              <a:rPr lang="en-US" dirty="0" smtClean="0"/>
              <a:t> </a:t>
            </a:r>
            <a:endParaRPr lang="sr-Latn-RS" dirty="0" smtClean="0"/>
          </a:p>
          <a:p>
            <a:r>
              <a:rPr lang="en-US" b="1" dirty="0" smtClean="0"/>
              <a:t>Tissues</a:t>
            </a:r>
            <a:r>
              <a:rPr lang="sr-Latn-RS" dirty="0" smtClean="0"/>
              <a:t>: </a:t>
            </a:r>
            <a:r>
              <a:rPr lang="en-US" dirty="0"/>
              <a:t>A group of similarly specialized cells that work together to perform specific functions.</a:t>
            </a:r>
            <a:r>
              <a:rPr lang="en-US" dirty="0" smtClean="0"/>
              <a:t> </a:t>
            </a:r>
            <a:endParaRPr lang="sr-Latn-RS" dirty="0" smtClean="0"/>
          </a:p>
          <a:p>
            <a:r>
              <a:rPr lang="en-US" b="1" dirty="0" smtClean="0"/>
              <a:t>Glands</a:t>
            </a:r>
            <a:r>
              <a:rPr lang="sr-Latn-RS" dirty="0" smtClean="0"/>
              <a:t>: </a:t>
            </a:r>
            <a:r>
              <a:rPr lang="en-US" dirty="0"/>
              <a:t>A group of specialized cells that is capable of producing secretions.</a:t>
            </a:r>
            <a:r>
              <a:rPr lang="en-US" dirty="0" smtClean="0"/>
              <a:t> </a:t>
            </a:r>
            <a:endParaRPr lang="sr-Latn-RS" dirty="0" smtClean="0"/>
          </a:p>
          <a:p>
            <a:r>
              <a:rPr lang="en-US" b="1" dirty="0" smtClean="0"/>
              <a:t>Body </a:t>
            </a:r>
            <a:r>
              <a:rPr lang="en-US" b="1" dirty="0"/>
              <a:t>Systems and Related </a:t>
            </a:r>
            <a:r>
              <a:rPr lang="en-US" b="1" dirty="0" smtClean="0"/>
              <a:t>Organs</a:t>
            </a:r>
            <a:r>
              <a:rPr lang="sr-Latn-RS" dirty="0" smtClean="0"/>
              <a:t>: </a:t>
            </a:r>
            <a:r>
              <a:rPr lang="en-US" dirty="0"/>
              <a:t>Organs are somewhat independent parts of the body that perform specific functions. Organs with related functions are organized into body systems. </a:t>
            </a:r>
            <a:endParaRPr lang="sr-Latn-RS" dirty="0" smtClean="0"/>
          </a:p>
          <a:p>
            <a:r>
              <a:rPr lang="en-US" b="1" dirty="0" smtClean="0"/>
              <a:t>Pathology</a:t>
            </a:r>
            <a:r>
              <a:rPr lang="sr-Latn-RS" dirty="0" smtClean="0"/>
              <a:t>: </a:t>
            </a:r>
            <a:r>
              <a:rPr lang="en-US" dirty="0" smtClean="0"/>
              <a:t>The </a:t>
            </a:r>
            <a:r>
              <a:rPr lang="en-US" dirty="0"/>
              <a:t>study of the nature and cause of disease that involve </a:t>
            </a:r>
            <a:r>
              <a:rPr lang="en-US" dirty="0" err="1" smtClean="0"/>
              <a:t>chan</a:t>
            </a:r>
            <a:r>
              <a:rPr lang="sr-Latn-RS" dirty="0" smtClean="0"/>
              <a:t>g</a:t>
            </a:r>
            <a:r>
              <a:rPr lang="en-US" dirty="0" err="1" smtClean="0"/>
              <a:t>es</a:t>
            </a:r>
            <a:r>
              <a:rPr lang="en-US" dirty="0" smtClean="0"/>
              <a:t> </a:t>
            </a:r>
            <a:r>
              <a:rPr lang="en-US" dirty="0"/>
              <a:t>in structure and function</a:t>
            </a:r>
          </a:p>
        </p:txBody>
      </p:sp>
    </p:spTree>
    <p:extLst>
      <p:ext uri="{BB962C8B-B14F-4D97-AF65-F5344CB8AC3E}">
        <p14:creationId xmlns:p14="http://schemas.microsoft.com/office/powerpoint/2010/main" val="41164671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Cells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Cells</a:t>
            </a:r>
            <a:r>
              <a:rPr lang="en-US" dirty="0"/>
              <a:t> are the basic structural and functional units of the body. Cells are specialized and grouped together to form tissues and organs</a:t>
            </a:r>
            <a:r>
              <a:rPr lang="en-US" dirty="0" smtClean="0"/>
              <a:t>.</a:t>
            </a:r>
            <a:endParaRPr lang="sr-Latn-RS" dirty="0" smtClean="0"/>
          </a:p>
          <a:p>
            <a:r>
              <a:rPr lang="en-US" dirty="0"/>
              <a:t>The </a:t>
            </a:r>
            <a:r>
              <a:rPr lang="en-US" b="1" dirty="0"/>
              <a:t>cell membrane </a:t>
            </a:r>
            <a:r>
              <a:rPr lang="en-US" dirty="0"/>
              <a:t>(MEM-brain) is the tissue that surrounds and protects the contents of the cell by separating them from its external </a:t>
            </a:r>
            <a:r>
              <a:rPr lang="en-US" dirty="0" smtClean="0"/>
              <a:t>environment. </a:t>
            </a:r>
            <a:endParaRPr lang="sr-Latn-RS" dirty="0" smtClean="0"/>
          </a:p>
          <a:p>
            <a:r>
              <a:rPr lang="en-US" b="1" dirty="0" smtClean="0"/>
              <a:t>Cytoplasm</a:t>
            </a:r>
            <a:r>
              <a:rPr lang="en-US" dirty="0" smtClean="0"/>
              <a:t> </a:t>
            </a:r>
            <a:r>
              <a:rPr lang="en-US" dirty="0"/>
              <a:t>(SIGH-</a:t>
            </a:r>
            <a:r>
              <a:rPr lang="en-US" dirty="0" err="1"/>
              <a:t>toh</a:t>
            </a:r>
            <a:r>
              <a:rPr lang="en-US" dirty="0"/>
              <a:t>-</a:t>
            </a:r>
            <a:r>
              <a:rPr lang="en-US" dirty="0" err="1"/>
              <a:t>plazm</a:t>
            </a:r>
            <a:r>
              <a:rPr lang="en-US" dirty="0"/>
              <a:t>) is the material within the cell membrane that is not part of the nucleus (</a:t>
            </a:r>
            <a:r>
              <a:rPr lang="en-US" dirty="0" err="1"/>
              <a:t>cyt</a:t>
            </a:r>
            <a:r>
              <a:rPr lang="en-US" dirty="0"/>
              <a:t>/o </a:t>
            </a:r>
            <a:r>
              <a:rPr lang="en-US" dirty="0" err="1"/>
              <a:t>meanscell</a:t>
            </a:r>
            <a:r>
              <a:rPr lang="en-US" dirty="0"/>
              <a:t>, </a:t>
            </a:r>
            <a:r>
              <a:rPr lang="en-US" dirty="0" smtClean="0"/>
              <a:t>and-</a:t>
            </a:r>
            <a:r>
              <a:rPr lang="en-US" dirty="0" err="1" smtClean="0"/>
              <a:t>plasm</a:t>
            </a:r>
            <a:r>
              <a:rPr lang="sr-Latn-RS" dirty="0" smtClean="0"/>
              <a:t> </a:t>
            </a:r>
            <a:r>
              <a:rPr lang="en-US" dirty="0" smtClean="0"/>
              <a:t>means</a:t>
            </a:r>
            <a:r>
              <a:rPr lang="sr-Latn-RS" dirty="0" smtClean="0"/>
              <a:t> </a:t>
            </a:r>
            <a:r>
              <a:rPr lang="en-US" dirty="0" smtClean="0"/>
              <a:t>formative</a:t>
            </a:r>
            <a:r>
              <a:rPr lang="sr-Latn-RS" dirty="0" smtClean="0"/>
              <a:t> </a:t>
            </a:r>
            <a:r>
              <a:rPr lang="en-US" dirty="0" smtClean="0"/>
              <a:t>material</a:t>
            </a:r>
            <a:r>
              <a:rPr lang="sr-Latn-RS" dirty="0" smtClean="0"/>
              <a:t> </a:t>
            </a:r>
            <a:r>
              <a:rPr lang="en-US" dirty="0" smtClean="0"/>
              <a:t>of</a:t>
            </a:r>
            <a:r>
              <a:rPr lang="sr-Latn-RS" dirty="0" smtClean="0"/>
              <a:t> </a:t>
            </a:r>
            <a:r>
              <a:rPr lang="en-US" dirty="0" smtClean="0"/>
              <a:t>cells</a:t>
            </a:r>
            <a:r>
              <a:rPr lang="en-US" dirty="0"/>
              <a:t>). </a:t>
            </a:r>
            <a:endParaRPr lang="sr-Latn-RS" dirty="0"/>
          </a:p>
          <a:p>
            <a:r>
              <a:rPr lang="en-US" dirty="0" smtClean="0"/>
              <a:t>The </a:t>
            </a:r>
            <a:r>
              <a:rPr lang="en-US" b="1" dirty="0"/>
              <a:t>nucleus</a:t>
            </a:r>
            <a:r>
              <a:rPr lang="en-US" dirty="0"/>
              <a:t> (NEW-</a:t>
            </a:r>
            <a:r>
              <a:rPr lang="en-US" dirty="0" err="1"/>
              <a:t>klee</a:t>
            </a:r>
            <a:r>
              <a:rPr lang="en-US" dirty="0"/>
              <a:t>-us), which is surrounded by the nuclear membrane, is a structure within the cell. It has two important functions: it controls the activities of the cell, and it helps the cell divide.</a:t>
            </a:r>
          </a:p>
        </p:txBody>
      </p:sp>
    </p:spTree>
    <p:extLst>
      <p:ext uri="{BB962C8B-B14F-4D97-AF65-F5344CB8AC3E}">
        <p14:creationId xmlns:p14="http://schemas.microsoft.com/office/powerpoint/2010/main" val="3674377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514" y="0"/>
            <a:ext cx="1000648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61731" y="2919983"/>
            <a:ext cx="3197290" cy="1018033"/>
          </a:xfrm>
        </p:spPr>
        <p:txBody>
          <a:bodyPr>
            <a:normAutofit fontScale="90000"/>
          </a:bodyPr>
          <a:lstStyle/>
          <a:p>
            <a:r>
              <a:rPr lang="sr-Latn-RS" dirty="0" smtClean="0"/>
              <a:t>A basic cell and DNA molecule</a:t>
            </a:r>
            <a:endParaRPr lang="en-US" dirty="0"/>
          </a:p>
        </p:txBody>
      </p:sp>
    </p:spTree>
    <p:extLst>
      <p:ext uri="{BB962C8B-B14F-4D97-AF65-F5344CB8AC3E}">
        <p14:creationId xmlns:p14="http://schemas.microsoft.com/office/powerpoint/2010/main" val="40418494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GENETICS</a:t>
            </a:r>
          </a:p>
        </p:txBody>
      </p:sp>
      <p:sp>
        <p:nvSpPr>
          <p:cNvPr id="3" name="Content Placeholder 2"/>
          <p:cNvSpPr>
            <a:spLocks noGrp="1"/>
          </p:cNvSpPr>
          <p:nvPr>
            <p:ph idx="1"/>
          </p:nvPr>
        </p:nvSpPr>
        <p:spPr/>
        <p:txBody>
          <a:bodyPr>
            <a:normAutofit fontScale="85000" lnSpcReduction="20000"/>
          </a:bodyPr>
          <a:lstStyle/>
          <a:p>
            <a:r>
              <a:rPr lang="en-US" dirty="0" smtClean="0"/>
              <a:t>A</a:t>
            </a:r>
            <a:r>
              <a:rPr lang="sr-Latn-RS" dirty="0" smtClean="0"/>
              <a:t> </a:t>
            </a:r>
            <a:r>
              <a:rPr lang="en-US" b="1" dirty="0" smtClean="0"/>
              <a:t>gene</a:t>
            </a:r>
            <a:r>
              <a:rPr lang="sr-Latn-RS" dirty="0" smtClean="0"/>
              <a:t> </a:t>
            </a:r>
            <a:r>
              <a:rPr lang="en-US" dirty="0" smtClean="0"/>
              <a:t>is</a:t>
            </a:r>
            <a:r>
              <a:rPr lang="sr-Latn-RS" dirty="0" smtClean="0"/>
              <a:t> </a:t>
            </a:r>
            <a:r>
              <a:rPr lang="en-US" dirty="0" smtClean="0"/>
              <a:t>a</a:t>
            </a:r>
            <a:r>
              <a:rPr lang="sr-Latn-RS" dirty="0" smtClean="0"/>
              <a:t> </a:t>
            </a:r>
            <a:r>
              <a:rPr lang="en-US" dirty="0" smtClean="0"/>
              <a:t>fundamental</a:t>
            </a:r>
            <a:r>
              <a:rPr lang="sr-Latn-RS" dirty="0" smtClean="0"/>
              <a:t> </a:t>
            </a:r>
            <a:r>
              <a:rPr lang="en-US" dirty="0" smtClean="0"/>
              <a:t>physical and</a:t>
            </a:r>
            <a:r>
              <a:rPr lang="sr-Latn-RS" dirty="0" smtClean="0"/>
              <a:t> </a:t>
            </a:r>
            <a:r>
              <a:rPr lang="en-US" dirty="0" smtClean="0"/>
              <a:t>functional</a:t>
            </a:r>
            <a:r>
              <a:rPr lang="sr-Latn-RS" dirty="0" smtClean="0"/>
              <a:t> </a:t>
            </a:r>
            <a:r>
              <a:rPr lang="en-US" dirty="0" smtClean="0"/>
              <a:t>unit</a:t>
            </a:r>
            <a:r>
              <a:rPr lang="sr-Latn-RS" dirty="0" smtClean="0"/>
              <a:t> </a:t>
            </a:r>
            <a:r>
              <a:rPr lang="en-US" dirty="0" smtClean="0"/>
              <a:t>of </a:t>
            </a:r>
            <a:r>
              <a:rPr lang="en-US" dirty="0"/>
              <a:t>heredity</a:t>
            </a:r>
            <a:r>
              <a:rPr lang="en-US" dirty="0" smtClean="0"/>
              <a:t>.</a:t>
            </a:r>
            <a:r>
              <a:rPr lang="sr-Latn-RS" dirty="0" smtClean="0"/>
              <a:t> </a:t>
            </a:r>
            <a:r>
              <a:rPr lang="en-US" dirty="0" smtClean="0"/>
              <a:t>Genes</a:t>
            </a:r>
            <a:r>
              <a:rPr lang="sr-Latn-RS" dirty="0" smtClean="0"/>
              <a:t> </a:t>
            </a:r>
            <a:r>
              <a:rPr lang="en-US" dirty="0" smtClean="0"/>
              <a:t>control</a:t>
            </a:r>
            <a:r>
              <a:rPr lang="sr-Latn-RS" dirty="0" smtClean="0"/>
              <a:t> </a:t>
            </a:r>
            <a:r>
              <a:rPr lang="en-US" dirty="0" smtClean="0"/>
              <a:t>hereditary</a:t>
            </a:r>
            <a:r>
              <a:rPr lang="sr-Latn-RS" dirty="0" smtClean="0"/>
              <a:t> </a:t>
            </a:r>
            <a:r>
              <a:rPr lang="en-US" dirty="0" smtClean="0"/>
              <a:t>disorders</a:t>
            </a:r>
            <a:r>
              <a:rPr lang="sr-Latn-RS" dirty="0" smtClean="0"/>
              <a:t> </a:t>
            </a:r>
            <a:r>
              <a:rPr lang="en-US" dirty="0" smtClean="0"/>
              <a:t>and</a:t>
            </a:r>
            <a:r>
              <a:rPr lang="sr-Latn-RS" dirty="0" smtClean="0"/>
              <a:t> </a:t>
            </a:r>
            <a:r>
              <a:rPr lang="en-US" dirty="0" smtClean="0"/>
              <a:t>all</a:t>
            </a:r>
            <a:r>
              <a:rPr lang="sr-Latn-RS" dirty="0" smtClean="0"/>
              <a:t> </a:t>
            </a:r>
            <a:r>
              <a:rPr lang="en-US" dirty="0" smtClean="0"/>
              <a:t>physical traits</a:t>
            </a:r>
            <a:r>
              <a:rPr lang="sr-Latn-RS" dirty="0" smtClean="0"/>
              <a:t> </a:t>
            </a:r>
            <a:r>
              <a:rPr lang="en-US" dirty="0" smtClean="0"/>
              <a:t>such</a:t>
            </a:r>
            <a:r>
              <a:rPr lang="sr-Latn-RS" dirty="0" smtClean="0"/>
              <a:t> </a:t>
            </a:r>
            <a:r>
              <a:rPr lang="en-US" dirty="0" smtClean="0"/>
              <a:t>as</a:t>
            </a:r>
            <a:r>
              <a:rPr lang="sr-Latn-RS" dirty="0" smtClean="0"/>
              <a:t> </a:t>
            </a:r>
            <a:r>
              <a:rPr lang="en-US" dirty="0" smtClean="0"/>
              <a:t>hair</a:t>
            </a:r>
            <a:r>
              <a:rPr lang="en-US" dirty="0"/>
              <a:t>, skin</a:t>
            </a:r>
            <a:r>
              <a:rPr lang="en-US" dirty="0" smtClean="0"/>
              <a:t>,</a:t>
            </a:r>
            <a:r>
              <a:rPr lang="sr-Latn-RS" dirty="0" smtClean="0"/>
              <a:t> </a:t>
            </a:r>
            <a:r>
              <a:rPr lang="en-US" dirty="0" smtClean="0"/>
              <a:t>and</a:t>
            </a:r>
            <a:r>
              <a:rPr lang="sr-Latn-RS" dirty="0" smtClean="0"/>
              <a:t> </a:t>
            </a:r>
            <a:r>
              <a:rPr lang="en-US" dirty="0" smtClean="0"/>
              <a:t>eye</a:t>
            </a:r>
            <a:r>
              <a:rPr lang="sr-Latn-RS" dirty="0" smtClean="0"/>
              <a:t> </a:t>
            </a:r>
            <a:r>
              <a:rPr lang="en-US" dirty="0" smtClean="0"/>
              <a:t>color</a:t>
            </a:r>
            <a:r>
              <a:rPr lang="en-US" dirty="0"/>
              <a:t>. </a:t>
            </a:r>
            <a:endParaRPr lang="sr-Latn-RS" dirty="0" smtClean="0"/>
          </a:p>
          <a:p>
            <a:r>
              <a:rPr lang="en-US" b="1" dirty="0" smtClean="0"/>
              <a:t>Genetics</a:t>
            </a:r>
            <a:r>
              <a:rPr lang="en-US" dirty="0" smtClean="0"/>
              <a:t> </a:t>
            </a:r>
            <a:r>
              <a:rPr lang="en-US" dirty="0"/>
              <a:t>is the </a:t>
            </a:r>
            <a:r>
              <a:rPr lang="en-US" dirty="0" smtClean="0"/>
              <a:t>study</a:t>
            </a:r>
            <a:r>
              <a:rPr lang="sr-Latn-RS" dirty="0" smtClean="0"/>
              <a:t> </a:t>
            </a:r>
            <a:r>
              <a:rPr lang="en-US" dirty="0" smtClean="0"/>
              <a:t>of how</a:t>
            </a:r>
            <a:r>
              <a:rPr lang="sr-Latn-RS" dirty="0" smtClean="0"/>
              <a:t> </a:t>
            </a:r>
            <a:r>
              <a:rPr lang="en-US" dirty="0" smtClean="0"/>
              <a:t>genes </a:t>
            </a:r>
            <a:r>
              <a:rPr lang="en-US" dirty="0"/>
              <a:t>are transferred </a:t>
            </a:r>
            <a:r>
              <a:rPr lang="en-US" dirty="0" smtClean="0"/>
              <a:t>from</a:t>
            </a:r>
            <a:r>
              <a:rPr lang="sr-Latn-RS" dirty="0" smtClean="0"/>
              <a:t> </a:t>
            </a:r>
            <a:r>
              <a:rPr lang="en-US" dirty="0" smtClean="0"/>
              <a:t>parents </a:t>
            </a:r>
            <a:r>
              <a:rPr lang="en-US" dirty="0"/>
              <a:t>to their </a:t>
            </a:r>
            <a:r>
              <a:rPr lang="en-US" dirty="0" smtClean="0"/>
              <a:t>children</a:t>
            </a:r>
            <a:r>
              <a:rPr lang="sr-Latn-RS" dirty="0" smtClean="0"/>
              <a:t> </a:t>
            </a:r>
            <a:r>
              <a:rPr lang="en-US" dirty="0" smtClean="0"/>
              <a:t>and </a:t>
            </a:r>
            <a:r>
              <a:rPr lang="en-US" dirty="0"/>
              <a:t>the </a:t>
            </a:r>
            <a:r>
              <a:rPr lang="en-US" dirty="0" smtClean="0"/>
              <a:t>role</a:t>
            </a:r>
            <a:r>
              <a:rPr lang="sr-Latn-RS" dirty="0" smtClean="0"/>
              <a:t> </a:t>
            </a:r>
            <a:r>
              <a:rPr lang="en-US" dirty="0" smtClean="0"/>
              <a:t>of </a:t>
            </a:r>
            <a:r>
              <a:rPr lang="en-US" dirty="0"/>
              <a:t>genes in health and disease (</a:t>
            </a:r>
            <a:r>
              <a:rPr lang="en-US" dirty="0" smtClean="0"/>
              <a:t>gene</a:t>
            </a:r>
            <a:r>
              <a:rPr lang="sr-Latn-RS" dirty="0" smtClean="0"/>
              <a:t> </a:t>
            </a:r>
            <a:r>
              <a:rPr lang="en-US" dirty="0" smtClean="0"/>
              <a:t>means </a:t>
            </a:r>
            <a:r>
              <a:rPr lang="en-US" dirty="0"/>
              <a:t>producing, </a:t>
            </a:r>
            <a:r>
              <a:rPr lang="en-US" dirty="0" smtClean="0"/>
              <a:t>and</a:t>
            </a:r>
            <a:r>
              <a:rPr lang="sr-Latn-RS" dirty="0" smtClean="0"/>
              <a:t> </a:t>
            </a:r>
            <a:r>
              <a:rPr lang="en-US" dirty="0" smtClean="0"/>
              <a:t>-</a:t>
            </a:r>
            <a:r>
              <a:rPr lang="en-US" dirty="0"/>
              <a:t>tics </a:t>
            </a:r>
            <a:r>
              <a:rPr lang="en-US" dirty="0" smtClean="0"/>
              <a:t>means</a:t>
            </a:r>
            <a:r>
              <a:rPr lang="sr-Latn-RS" dirty="0" smtClean="0"/>
              <a:t> </a:t>
            </a:r>
            <a:r>
              <a:rPr lang="en-US" dirty="0" smtClean="0"/>
              <a:t>pertaining </a:t>
            </a:r>
            <a:r>
              <a:rPr lang="en-US" dirty="0"/>
              <a:t>to</a:t>
            </a:r>
            <a:r>
              <a:rPr lang="en-US" dirty="0" smtClean="0"/>
              <a:t>).</a:t>
            </a:r>
            <a:r>
              <a:rPr lang="sr-Latn-RS" dirty="0" smtClean="0"/>
              <a:t> </a:t>
            </a:r>
          </a:p>
          <a:p>
            <a:r>
              <a:rPr lang="en-US" dirty="0" smtClean="0"/>
              <a:t>A</a:t>
            </a:r>
            <a:r>
              <a:rPr lang="sr-Latn-RS" dirty="0" smtClean="0"/>
              <a:t> </a:t>
            </a:r>
            <a:r>
              <a:rPr lang="en-US" dirty="0" smtClean="0"/>
              <a:t>specialist in</a:t>
            </a:r>
            <a:r>
              <a:rPr lang="sr-Latn-RS" dirty="0" smtClean="0"/>
              <a:t> </a:t>
            </a:r>
            <a:r>
              <a:rPr lang="en-US" dirty="0" smtClean="0"/>
              <a:t>this </a:t>
            </a:r>
            <a:r>
              <a:rPr lang="en-US" dirty="0"/>
              <a:t>field </a:t>
            </a:r>
            <a:r>
              <a:rPr lang="en-US" dirty="0" smtClean="0"/>
              <a:t>is</a:t>
            </a:r>
            <a:r>
              <a:rPr lang="sr-Latn-RS" dirty="0" smtClean="0"/>
              <a:t> </a:t>
            </a:r>
            <a:r>
              <a:rPr lang="en-US" dirty="0" smtClean="0"/>
              <a:t>known as</a:t>
            </a:r>
            <a:r>
              <a:rPr lang="sr-Latn-RS" dirty="0" smtClean="0"/>
              <a:t> </a:t>
            </a:r>
            <a:r>
              <a:rPr lang="en-US" dirty="0" smtClean="0"/>
              <a:t>a</a:t>
            </a:r>
            <a:r>
              <a:rPr lang="sr-Latn-RS" dirty="0" smtClean="0"/>
              <a:t> </a:t>
            </a:r>
            <a:r>
              <a:rPr lang="en-US" dirty="0" smtClean="0"/>
              <a:t>geneticist</a:t>
            </a:r>
            <a:r>
              <a:rPr lang="sr-Latn-RS" dirty="0" smtClean="0"/>
              <a:t> </a:t>
            </a:r>
            <a:r>
              <a:rPr lang="en-US" dirty="0" smtClean="0"/>
              <a:t>(</a:t>
            </a:r>
            <a:r>
              <a:rPr lang="en-US" dirty="0" err="1" smtClean="0"/>
              <a:t>jeh</a:t>
            </a:r>
            <a:r>
              <a:rPr lang="en-US" dirty="0" smtClean="0"/>
              <a:t>-NET-</a:t>
            </a:r>
            <a:r>
              <a:rPr lang="en-US" dirty="0" err="1" smtClean="0"/>
              <a:t>ih</a:t>
            </a:r>
            <a:r>
              <a:rPr lang="en-US" dirty="0" smtClean="0"/>
              <a:t>-</a:t>
            </a:r>
            <a:r>
              <a:rPr lang="en-US" dirty="0" err="1" smtClean="0"/>
              <a:t>sist</a:t>
            </a:r>
            <a:r>
              <a:rPr lang="en-US" dirty="0"/>
              <a:t>).</a:t>
            </a:r>
          </a:p>
        </p:txBody>
      </p:sp>
    </p:spTree>
    <p:extLst>
      <p:ext uri="{BB962C8B-B14F-4D97-AF65-F5344CB8AC3E}">
        <p14:creationId xmlns:p14="http://schemas.microsoft.com/office/powerpoint/2010/main" val="6462780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Dominant</a:t>
            </a:r>
            <a:r>
              <a:rPr lang="sr-Latn-RS" dirty="0" smtClean="0"/>
              <a:t> </a:t>
            </a:r>
            <a:r>
              <a:rPr lang="en-US" dirty="0" smtClean="0"/>
              <a:t>and</a:t>
            </a:r>
            <a:r>
              <a:rPr lang="sr-Latn-RS" dirty="0" smtClean="0"/>
              <a:t> </a:t>
            </a:r>
            <a:r>
              <a:rPr lang="en-US" dirty="0" smtClean="0"/>
              <a:t>Recessive</a:t>
            </a:r>
            <a:r>
              <a:rPr lang="sr-Latn-RS" dirty="0" smtClean="0"/>
              <a:t> </a:t>
            </a:r>
            <a:r>
              <a:rPr lang="en-US" dirty="0" smtClean="0"/>
              <a:t>Genes</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Each</a:t>
            </a:r>
            <a:r>
              <a:rPr lang="sr-Latn-RS" dirty="0" smtClean="0"/>
              <a:t> </a:t>
            </a:r>
            <a:r>
              <a:rPr lang="en-US" dirty="0" smtClean="0"/>
              <a:t>newly</a:t>
            </a:r>
            <a:r>
              <a:rPr lang="sr-Latn-RS" dirty="0" smtClean="0"/>
              <a:t> </a:t>
            </a:r>
            <a:r>
              <a:rPr lang="en-US" dirty="0" smtClean="0"/>
              <a:t>formed</a:t>
            </a:r>
            <a:r>
              <a:rPr lang="sr-Latn-RS" dirty="0" smtClean="0"/>
              <a:t> </a:t>
            </a:r>
            <a:r>
              <a:rPr lang="en-US" dirty="0" smtClean="0"/>
              <a:t>individual receives</a:t>
            </a:r>
            <a:r>
              <a:rPr lang="sr-Latn-RS" dirty="0" smtClean="0"/>
              <a:t> </a:t>
            </a:r>
            <a:r>
              <a:rPr lang="en-US" dirty="0" smtClean="0"/>
              <a:t>two</a:t>
            </a:r>
            <a:r>
              <a:rPr lang="sr-Latn-RS" dirty="0" smtClean="0"/>
              <a:t> </a:t>
            </a:r>
            <a:r>
              <a:rPr lang="en-US" dirty="0" smtClean="0"/>
              <a:t>gene</a:t>
            </a:r>
            <a:r>
              <a:rPr lang="sr-Latn-RS" dirty="0" smtClean="0"/>
              <a:t>s </a:t>
            </a:r>
            <a:r>
              <a:rPr lang="en-US" dirty="0" smtClean="0"/>
              <a:t>of</a:t>
            </a:r>
            <a:r>
              <a:rPr lang="sr-Latn-RS" dirty="0" smtClean="0"/>
              <a:t> </a:t>
            </a:r>
            <a:r>
              <a:rPr lang="en-US" dirty="0" smtClean="0"/>
              <a:t>each </a:t>
            </a:r>
            <a:r>
              <a:rPr lang="en-US" dirty="0"/>
              <a:t>genetic trait: one from the father and one from the mother. </a:t>
            </a:r>
            <a:endParaRPr lang="sr-Latn-RS" dirty="0" err="1" smtClean="0"/>
          </a:p>
          <a:p>
            <a:pPr marL="1104886" lvl="1" indent="-571500"/>
            <a:r>
              <a:rPr lang="en-US" dirty="0" smtClean="0"/>
              <a:t>When</a:t>
            </a:r>
            <a:r>
              <a:rPr lang="sr-Latn-RS" dirty="0" smtClean="0"/>
              <a:t> </a:t>
            </a:r>
            <a:r>
              <a:rPr lang="en-US" dirty="0" smtClean="0"/>
              <a:t>a</a:t>
            </a:r>
            <a:r>
              <a:rPr lang="sr-Latn-RS" dirty="0" smtClean="0"/>
              <a:t> </a:t>
            </a:r>
            <a:r>
              <a:rPr lang="en-US" b="1" dirty="0" smtClean="0"/>
              <a:t>dominant</a:t>
            </a:r>
            <a:r>
              <a:rPr lang="sr-Latn-RS" b="1" dirty="0" smtClean="0"/>
              <a:t> </a:t>
            </a:r>
            <a:r>
              <a:rPr lang="en-US" b="1" dirty="0" smtClean="0"/>
              <a:t>gene</a:t>
            </a:r>
            <a:r>
              <a:rPr lang="sr-Latn-RS" b="1" dirty="0" smtClean="0"/>
              <a:t> </a:t>
            </a:r>
            <a:r>
              <a:rPr lang="en-US" dirty="0" smtClean="0"/>
              <a:t>is</a:t>
            </a:r>
            <a:r>
              <a:rPr lang="sr-Latn-RS" dirty="0" smtClean="0"/>
              <a:t> </a:t>
            </a:r>
            <a:r>
              <a:rPr lang="en-US" dirty="0" smtClean="0"/>
              <a:t>inherited</a:t>
            </a:r>
            <a:r>
              <a:rPr lang="sr-Latn-RS" dirty="0" smtClean="0"/>
              <a:t> </a:t>
            </a:r>
            <a:r>
              <a:rPr lang="en-US" dirty="0" smtClean="0"/>
              <a:t>from</a:t>
            </a:r>
            <a:r>
              <a:rPr lang="sr-Latn-RS" dirty="0" smtClean="0"/>
              <a:t> </a:t>
            </a:r>
            <a:r>
              <a:rPr lang="en-US" dirty="0" smtClean="0"/>
              <a:t>either</a:t>
            </a:r>
            <a:r>
              <a:rPr lang="sr-Latn-RS" dirty="0" smtClean="0"/>
              <a:t> </a:t>
            </a:r>
            <a:r>
              <a:rPr lang="en-US" dirty="0" smtClean="0"/>
              <a:t>parent</a:t>
            </a:r>
            <a:r>
              <a:rPr lang="en-US" dirty="0"/>
              <a:t>, </a:t>
            </a:r>
            <a:r>
              <a:rPr lang="en-US" dirty="0" smtClean="0"/>
              <a:t>the</a:t>
            </a:r>
            <a:r>
              <a:rPr lang="sr-Latn-RS" dirty="0" smtClean="0"/>
              <a:t> </a:t>
            </a:r>
            <a:r>
              <a:rPr lang="en-US" dirty="0" smtClean="0"/>
              <a:t>offspring</a:t>
            </a:r>
            <a:r>
              <a:rPr lang="sr-Latn-RS" dirty="0" smtClean="0"/>
              <a:t> </a:t>
            </a:r>
            <a:r>
              <a:rPr lang="en-US" i="1" dirty="0" smtClean="0"/>
              <a:t>will</a:t>
            </a:r>
            <a:r>
              <a:rPr lang="en-US" dirty="0" smtClean="0"/>
              <a:t> </a:t>
            </a:r>
            <a:r>
              <a:rPr lang="en-US" dirty="0"/>
              <a:t>inherit </a:t>
            </a:r>
            <a:r>
              <a:rPr lang="en-US" dirty="0" smtClean="0"/>
              <a:t>that</a:t>
            </a:r>
            <a:r>
              <a:rPr lang="sr-Latn-RS" dirty="0" smtClean="0"/>
              <a:t> </a:t>
            </a:r>
            <a:r>
              <a:rPr lang="en-US" dirty="0" smtClean="0"/>
              <a:t>genetic</a:t>
            </a:r>
            <a:r>
              <a:rPr lang="sr-Latn-RS" dirty="0" smtClean="0"/>
              <a:t> </a:t>
            </a:r>
            <a:r>
              <a:rPr lang="en-US" dirty="0" smtClean="0"/>
              <a:t>condition</a:t>
            </a:r>
            <a:r>
              <a:rPr lang="sr-Latn-RS" dirty="0" smtClean="0"/>
              <a:t> </a:t>
            </a:r>
            <a:r>
              <a:rPr lang="en-US" dirty="0" smtClean="0"/>
              <a:t>or </a:t>
            </a:r>
            <a:r>
              <a:rPr lang="en-US" dirty="0"/>
              <a:t>characteristic</a:t>
            </a:r>
            <a:r>
              <a:rPr lang="en-US" dirty="0" smtClean="0"/>
              <a:t>.</a:t>
            </a:r>
            <a:r>
              <a:rPr lang="sr-Latn-RS" dirty="0" smtClean="0"/>
              <a:t> </a:t>
            </a:r>
            <a:r>
              <a:rPr lang="en-US" dirty="0" smtClean="0"/>
              <a:t>For</a:t>
            </a:r>
            <a:r>
              <a:rPr lang="sr-Latn-RS" dirty="0" smtClean="0"/>
              <a:t> </a:t>
            </a:r>
            <a:r>
              <a:rPr lang="en-US" dirty="0" smtClean="0"/>
              <a:t>example</a:t>
            </a:r>
            <a:r>
              <a:rPr lang="en-US" dirty="0"/>
              <a:t>, </a:t>
            </a:r>
            <a:r>
              <a:rPr lang="en-US" dirty="0" smtClean="0"/>
              <a:t>freckles</a:t>
            </a:r>
            <a:r>
              <a:rPr lang="sr-Latn-RS" dirty="0" smtClean="0"/>
              <a:t> </a:t>
            </a:r>
            <a:r>
              <a:rPr lang="en-US" dirty="0" smtClean="0"/>
              <a:t>are</a:t>
            </a:r>
            <a:r>
              <a:rPr lang="sr-Latn-RS" dirty="0" smtClean="0"/>
              <a:t> </a:t>
            </a:r>
            <a:r>
              <a:rPr lang="en-US" dirty="0" smtClean="0"/>
              <a:t>a</a:t>
            </a:r>
            <a:r>
              <a:rPr lang="sr-Latn-RS" dirty="0" smtClean="0"/>
              <a:t> </a:t>
            </a:r>
            <a:r>
              <a:rPr lang="en-US" dirty="0" smtClean="0"/>
              <a:t>physical </a:t>
            </a:r>
            <a:r>
              <a:rPr lang="en-US" dirty="0"/>
              <a:t>trait that </a:t>
            </a:r>
            <a:r>
              <a:rPr lang="en-US" dirty="0" smtClean="0"/>
              <a:t>is</a:t>
            </a:r>
            <a:r>
              <a:rPr lang="sr-Latn-RS" dirty="0" smtClean="0"/>
              <a:t> </a:t>
            </a:r>
            <a:r>
              <a:rPr lang="en-US" dirty="0" smtClean="0"/>
              <a:t>transmitted</a:t>
            </a:r>
            <a:r>
              <a:rPr lang="sr-Latn-RS" dirty="0" smtClean="0"/>
              <a:t> </a:t>
            </a:r>
            <a:r>
              <a:rPr lang="en-US" dirty="0" smtClean="0"/>
              <a:t>by</a:t>
            </a:r>
            <a:r>
              <a:rPr lang="sr-Latn-RS" dirty="0" smtClean="0"/>
              <a:t> </a:t>
            </a:r>
            <a:r>
              <a:rPr lang="en-US" dirty="0" smtClean="0"/>
              <a:t>a</a:t>
            </a:r>
            <a:r>
              <a:rPr lang="sr-Latn-RS" dirty="0" smtClean="0"/>
              <a:t> </a:t>
            </a:r>
            <a:r>
              <a:rPr lang="en-US" dirty="0" smtClean="0"/>
              <a:t>dominant</a:t>
            </a:r>
            <a:r>
              <a:rPr lang="sr-Latn-RS" dirty="0" smtClean="0"/>
              <a:t> </a:t>
            </a:r>
            <a:r>
              <a:rPr lang="en-US" dirty="0" smtClean="0"/>
              <a:t>gene.</a:t>
            </a:r>
            <a:r>
              <a:rPr lang="sr-Latn-RS" dirty="0" smtClean="0"/>
              <a:t> </a:t>
            </a:r>
            <a:r>
              <a:rPr lang="en-US" dirty="0" smtClean="0"/>
              <a:t>So</a:t>
            </a:r>
            <a:r>
              <a:rPr lang="en-US" dirty="0"/>
              <a:t>, too, </a:t>
            </a:r>
            <a:r>
              <a:rPr lang="en-US" dirty="0" smtClean="0"/>
              <a:t>is</a:t>
            </a:r>
            <a:r>
              <a:rPr lang="sr-Latn-RS" dirty="0" smtClean="0"/>
              <a:t> </a:t>
            </a:r>
            <a:r>
              <a:rPr lang="en-US" dirty="0" smtClean="0"/>
              <a:t>the hereditary</a:t>
            </a:r>
            <a:r>
              <a:rPr lang="sr-Latn-RS" dirty="0" smtClean="0"/>
              <a:t> </a:t>
            </a:r>
            <a:r>
              <a:rPr lang="en-US" dirty="0" smtClean="0"/>
              <a:t>disorder</a:t>
            </a:r>
            <a:r>
              <a:rPr lang="sr-Latn-RS" dirty="0" smtClean="0"/>
              <a:t> </a:t>
            </a:r>
            <a:r>
              <a:rPr lang="en-US" dirty="0" smtClean="0"/>
              <a:t>Huntington’s</a:t>
            </a:r>
            <a:r>
              <a:rPr lang="sr-Latn-RS" dirty="0" smtClean="0"/>
              <a:t> </a:t>
            </a:r>
            <a:r>
              <a:rPr lang="en-US" dirty="0" smtClean="0"/>
              <a:t>disease</a:t>
            </a:r>
            <a:r>
              <a:rPr lang="en-US" dirty="0"/>
              <a:t>. </a:t>
            </a:r>
            <a:endParaRPr lang="sr-Latn-RS" dirty="0" smtClean="0"/>
          </a:p>
          <a:p>
            <a:pPr marL="1104886" lvl="1" indent="-571500"/>
            <a:r>
              <a:rPr lang="en-US" dirty="0" smtClean="0"/>
              <a:t>When</a:t>
            </a:r>
            <a:r>
              <a:rPr lang="sr-Latn-RS" dirty="0" smtClean="0"/>
              <a:t> </a:t>
            </a:r>
            <a:r>
              <a:rPr lang="en-US" dirty="0" smtClean="0"/>
              <a:t>the</a:t>
            </a:r>
            <a:r>
              <a:rPr lang="sr-Latn-RS" dirty="0" smtClean="0"/>
              <a:t> </a:t>
            </a:r>
            <a:r>
              <a:rPr lang="en-US" dirty="0" smtClean="0"/>
              <a:t>same</a:t>
            </a:r>
            <a:r>
              <a:rPr lang="sr-Latn-RS" dirty="0" smtClean="0"/>
              <a:t> </a:t>
            </a:r>
            <a:r>
              <a:rPr lang="en-US" b="1" dirty="0" smtClean="0"/>
              <a:t>recessive</a:t>
            </a:r>
            <a:r>
              <a:rPr lang="sr-Latn-RS" b="1" dirty="0" smtClean="0"/>
              <a:t> </a:t>
            </a:r>
            <a:r>
              <a:rPr lang="en-US" b="1" dirty="0" smtClean="0"/>
              <a:t>gene</a:t>
            </a:r>
            <a:r>
              <a:rPr lang="sr-Latn-RS" b="1" dirty="0" smtClean="0"/>
              <a:t> </a:t>
            </a:r>
            <a:r>
              <a:rPr lang="en-US" dirty="0" smtClean="0"/>
              <a:t>is</a:t>
            </a:r>
            <a:r>
              <a:rPr lang="sr-Latn-RS" dirty="0" smtClean="0"/>
              <a:t> </a:t>
            </a:r>
            <a:r>
              <a:rPr lang="en-US" dirty="0" smtClean="0"/>
              <a:t>inherited</a:t>
            </a:r>
            <a:r>
              <a:rPr lang="sr-Latn-RS" dirty="0" smtClean="0"/>
              <a:t> </a:t>
            </a:r>
            <a:r>
              <a:rPr lang="en-US" dirty="0" smtClean="0"/>
              <a:t>from</a:t>
            </a:r>
            <a:r>
              <a:rPr lang="sr-Latn-RS" dirty="0" smtClean="0"/>
              <a:t> </a:t>
            </a:r>
            <a:r>
              <a:rPr lang="en-US" dirty="0" smtClean="0"/>
              <a:t>both </a:t>
            </a:r>
            <a:r>
              <a:rPr lang="en-US" dirty="0"/>
              <a:t>parents, </a:t>
            </a:r>
            <a:r>
              <a:rPr lang="en-US" dirty="0" smtClean="0"/>
              <a:t>the</a:t>
            </a:r>
            <a:r>
              <a:rPr lang="sr-Latn-RS" dirty="0" smtClean="0"/>
              <a:t> </a:t>
            </a:r>
            <a:r>
              <a:rPr lang="en-US" dirty="0" smtClean="0"/>
              <a:t>offspring</a:t>
            </a:r>
            <a:r>
              <a:rPr lang="sr-Latn-RS" dirty="0" smtClean="0"/>
              <a:t> </a:t>
            </a:r>
            <a:r>
              <a:rPr lang="en-US" i="1" dirty="0" smtClean="0"/>
              <a:t>will</a:t>
            </a:r>
            <a:r>
              <a:rPr lang="sr-Latn-RS" i="1" dirty="0" smtClean="0"/>
              <a:t> </a:t>
            </a:r>
            <a:r>
              <a:rPr lang="en-US" i="1" dirty="0" smtClean="0"/>
              <a:t>have</a:t>
            </a:r>
            <a:r>
              <a:rPr lang="sr-Latn-RS" i="1" dirty="0" smtClean="0"/>
              <a:t> </a:t>
            </a:r>
            <a:r>
              <a:rPr lang="en-US" dirty="0" smtClean="0"/>
              <a:t>that</a:t>
            </a:r>
            <a:r>
              <a:rPr lang="sr-Latn-RS" dirty="0" smtClean="0"/>
              <a:t> </a:t>
            </a:r>
            <a:r>
              <a:rPr lang="en-US" dirty="0" smtClean="0"/>
              <a:t>condition.</a:t>
            </a:r>
            <a:r>
              <a:rPr lang="sr-Latn-RS" dirty="0" smtClean="0"/>
              <a:t> </a:t>
            </a:r>
            <a:r>
              <a:rPr lang="en-US" dirty="0" smtClean="0"/>
              <a:t>For </a:t>
            </a:r>
            <a:r>
              <a:rPr lang="en-US" dirty="0"/>
              <a:t>example</a:t>
            </a:r>
            <a:r>
              <a:rPr lang="en-US" dirty="0" smtClean="0"/>
              <a:t>,</a:t>
            </a:r>
            <a:r>
              <a:rPr lang="sr-Latn-RS" dirty="0" smtClean="0"/>
              <a:t> </a:t>
            </a:r>
            <a:r>
              <a:rPr lang="en-US" i="1" dirty="0" smtClean="0">
                <a:solidFill>
                  <a:srgbClr val="FF0000"/>
                </a:solidFill>
              </a:rPr>
              <a:t>sickle</a:t>
            </a:r>
            <a:r>
              <a:rPr lang="sr-Latn-RS" i="1" dirty="0" smtClean="0">
                <a:solidFill>
                  <a:srgbClr val="FF0000"/>
                </a:solidFill>
              </a:rPr>
              <a:t> </a:t>
            </a:r>
            <a:r>
              <a:rPr lang="en-US" i="1" dirty="0" smtClean="0">
                <a:solidFill>
                  <a:srgbClr val="FF0000"/>
                </a:solidFill>
              </a:rPr>
              <a:t>cell</a:t>
            </a:r>
            <a:r>
              <a:rPr lang="sr-Latn-RS" i="1" dirty="0" smtClean="0">
                <a:solidFill>
                  <a:srgbClr val="FF0000"/>
                </a:solidFill>
              </a:rPr>
              <a:t> </a:t>
            </a:r>
            <a:r>
              <a:rPr lang="en-US" i="1" dirty="0" smtClean="0">
                <a:solidFill>
                  <a:srgbClr val="FF0000"/>
                </a:solidFill>
              </a:rPr>
              <a:t>anemia</a:t>
            </a:r>
            <a:r>
              <a:rPr lang="sr-Latn-RS" i="1" dirty="0" smtClean="0">
                <a:solidFill>
                  <a:srgbClr val="FF0000"/>
                </a:solidFill>
              </a:rPr>
              <a:t> </a:t>
            </a:r>
            <a:r>
              <a:rPr lang="en-US" dirty="0" smtClean="0"/>
              <a:t>is</a:t>
            </a:r>
            <a:r>
              <a:rPr lang="sr-Latn-RS" dirty="0" smtClean="0"/>
              <a:t> </a:t>
            </a:r>
            <a:r>
              <a:rPr lang="en-US" dirty="0" smtClean="0"/>
              <a:t>a</a:t>
            </a:r>
            <a:r>
              <a:rPr lang="sr-Latn-RS" dirty="0" smtClean="0"/>
              <a:t> </a:t>
            </a:r>
            <a:r>
              <a:rPr lang="en-US" dirty="0" smtClean="0"/>
              <a:t>group</a:t>
            </a:r>
            <a:r>
              <a:rPr lang="sr-Latn-RS" dirty="0" smtClean="0"/>
              <a:t> </a:t>
            </a:r>
            <a:r>
              <a:rPr lang="en-US" dirty="0" smtClean="0"/>
              <a:t>of inherited</a:t>
            </a:r>
            <a:r>
              <a:rPr lang="sr-Latn-RS" dirty="0" smtClean="0"/>
              <a:t> </a:t>
            </a:r>
            <a:r>
              <a:rPr lang="en-US" dirty="0" smtClean="0"/>
              <a:t>red blood</a:t>
            </a:r>
            <a:r>
              <a:rPr lang="sr-Latn-RS" dirty="0" smtClean="0"/>
              <a:t> </a:t>
            </a:r>
            <a:r>
              <a:rPr lang="en-US" dirty="0" smtClean="0"/>
              <a:t>cell</a:t>
            </a:r>
            <a:r>
              <a:rPr lang="sr-Latn-RS" dirty="0" smtClean="0"/>
              <a:t> </a:t>
            </a:r>
            <a:r>
              <a:rPr lang="en-US" dirty="0" smtClean="0"/>
              <a:t>disorders</a:t>
            </a:r>
            <a:r>
              <a:rPr lang="sr-Latn-RS" dirty="0" smtClean="0"/>
              <a:t> </a:t>
            </a:r>
            <a:r>
              <a:rPr lang="en-US" dirty="0" smtClean="0"/>
              <a:t>that</a:t>
            </a:r>
            <a:r>
              <a:rPr lang="sr-Latn-RS" dirty="0" smtClean="0"/>
              <a:t> </a:t>
            </a:r>
            <a:r>
              <a:rPr lang="en-US" dirty="0" smtClean="0"/>
              <a:t>are</a:t>
            </a:r>
            <a:r>
              <a:rPr lang="sr-Latn-RS" dirty="0" smtClean="0"/>
              <a:t> </a:t>
            </a:r>
            <a:r>
              <a:rPr lang="en-US" dirty="0" smtClean="0"/>
              <a:t>transmitted</a:t>
            </a:r>
            <a:r>
              <a:rPr lang="sr-Latn-RS" dirty="0" smtClean="0"/>
              <a:t> </a:t>
            </a:r>
            <a:r>
              <a:rPr lang="en-US" dirty="0" smtClean="0"/>
              <a:t>by</a:t>
            </a:r>
            <a:r>
              <a:rPr lang="sr-Latn-RS" dirty="0" smtClean="0"/>
              <a:t> </a:t>
            </a:r>
            <a:r>
              <a:rPr lang="en-US" dirty="0" smtClean="0"/>
              <a:t>a</a:t>
            </a:r>
            <a:r>
              <a:rPr lang="sr-Latn-RS" dirty="0" smtClean="0"/>
              <a:t> </a:t>
            </a:r>
            <a:r>
              <a:rPr lang="en-US" dirty="0" smtClean="0"/>
              <a:t>recessive </a:t>
            </a:r>
            <a:r>
              <a:rPr lang="en-US" dirty="0"/>
              <a:t>gene</a:t>
            </a:r>
            <a:r>
              <a:rPr lang="en-US" dirty="0" smtClean="0"/>
              <a:t>.</a:t>
            </a:r>
            <a:r>
              <a:rPr lang="sr-Latn-RS" dirty="0" smtClean="0"/>
              <a:t> </a:t>
            </a:r>
            <a:r>
              <a:rPr lang="en-US" dirty="0" smtClean="0"/>
              <a:t>When</a:t>
            </a:r>
            <a:r>
              <a:rPr lang="sr-Latn-RS" dirty="0" smtClean="0"/>
              <a:t> </a:t>
            </a:r>
            <a:r>
              <a:rPr lang="en-US" dirty="0" smtClean="0"/>
              <a:t>this</a:t>
            </a:r>
            <a:r>
              <a:rPr lang="sr-Latn-RS" dirty="0" smtClean="0"/>
              <a:t> </a:t>
            </a:r>
            <a:r>
              <a:rPr lang="en-US" dirty="0" smtClean="0"/>
              <a:t>gene</a:t>
            </a:r>
            <a:r>
              <a:rPr lang="sr-Latn-RS" dirty="0" smtClean="0"/>
              <a:t> </a:t>
            </a:r>
            <a:r>
              <a:rPr lang="en-US" dirty="0" smtClean="0"/>
              <a:t>is</a:t>
            </a:r>
            <a:r>
              <a:rPr lang="sr-Latn-RS" dirty="0" smtClean="0"/>
              <a:t> </a:t>
            </a:r>
            <a:r>
              <a:rPr lang="en-US" dirty="0" smtClean="0"/>
              <a:t>transmitted</a:t>
            </a:r>
            <a:r>
              <a:rPr lang="sr-Latn-RS" dirty="0" smtClean="0"/>
              <a:t> </a:t>
            </a:r>
            <a:r>
              <a:rPr lang="en-US" dirty="0" smtClean="0"/>
              <a:t>by</a:t>
            </a:r>
            <a:r>
              <a:rPr lang="sr-Latn-RS" dirty="0" smtClean="0"/>
              <a:t> </a:t>
            </a:r>
            <a:r>
              <a:rPr lang="en-US" dirty="0" smtClean="0"/>
              <a:t>both</a:t>
            </a:r>
            <a:r>
              <a:rPr lang="sr-Latn-RS" dirty="0" smtClean="0"/>
              <a:t> </a:t>
            </a:r>
            <a:r>
              <a:rPr lang="en-US" dirty="0" smtClean="0"/>
              <a:t>parents</a:t>
            </a:r>
            <a:r>
              <a:rPr lang="en-US" dirty="0"/>
              <a:t>, </a:t>
            </a:r>
            <a:r>
              <a:rPr lang="en-US" dirty="0" smtClean="0"/>
              <a:t>the</a:t>
            </a:r>
            <a:r>
              <a:rPr lang="sr-Latn-RS" dirty="0" smtClean="0"/>
              <a:t> </a:t>
            </a:r>
            <a:r>
              <a:rPr lang="en-US" dirty="0" smtClean="0"/>
              <a:t>child</a:t>
            </a:r>
            <a:r>
              <a:rPr lang="sr-Latn-RS" dirty="0" smtClean="0"/>
              <a:t> </a:t>
            </a:r>
            <a:r>
              <a:rPr lang="en-US" i="1" dirty="0" smtClean="0"/>
              <a:t>will</a:t>
            </a:r>
            <a:r>
              <a:rPr lang="sr-Latn-RS" i="1" dirty="0" smtClean="0"/>
              <a:t> </a:t>
            </a:r>
            <a:r>
              <a:rPr lang="en-US" i="1" dirty="0" smtClean="0"/>
              <a:t>have</a:t>
            </a:r>
            <a:r>
              <a:rPr lang="sr-Latn-RS" i="1" dirty="0" smtClean="0"/>
              <a:t> </a:t>
            </a:r>
            <a:r>
              <a:rPr lang="en-US" dirty="0" smtClean="0"/>
              <a:t>sickle</a:t>
            </a:r>
            <a:r>
              <a:rPr lang="sr-Latn-RS" dirty="0" smtClean="0"/>
              <a:t> </a:t>
            </a:r>
            <a:r>
              <a:rPr lang="en-US" dirty="0" smtClean="0"/>
              <a:t>cell</a:t>
            </a:r>
            <a:r>
              <a:rPr lang="sr-Latn-RS" dirty="0" smtClean="0"/>
              <a:t> </a:t>
            </a:r>
            <a:r>
              <a:rPr lang="en-US" dirty="0" smtClean="0"/>
              <a:t>anemia</a:t>
            </a:r>
            <a:r>
              <a:rPr lang="en-US" dirty="0"/>
              <a:t>. </a:t>
            </a:r>
            <a:endParaRPr lang="sr-Latn-RS" dirty="0" err="1" smtClean="0"/>
          </a:p>
          <a:p>
            <a:pPr marL="1104886" lvl="1" indent="-571500"/>
            <a:r>
              <a:rPr lang="en-US" dirty="0" smtClean="0"/>
              <a:t>When</a:t>
            </a:r>
            <a:r>
              <a:rPr lang="sr-Latn-RS" dirty="0" smtClean="0"/>
              <a:t> </a:t>
            </a:r>
            <a:r>
              <a:rPr lang="en-US" dirty="0" smtClean="0"/>
              <a:t>a</a:t>
            </a:r>
            <a:r>
              <a:rPr lang="sr-Latn-RS" dirty="0" smtClean="0"/>
              <a:t> </a:t>
            </a:r>
            <a:r>
              <a:rPr lang="en-US" dirty="0" smtClean="0"/>
              <a:t>recessive</a:t>
            </a:r>
            <a:r>
              <a:rPr lang="sr-Latn-RS" dirty="0" smtClean="0"/>
              <a:t> </a:t>
            </a:r>
            <a:r>
              <a:rPr lang="en-US" dirty="0" smtClean="0"/>
              <a:t>gene</a:t>
            </a:r>
            <a:r>
              <a:rPr lang="sr-Latn-RS" dirty="0" smtClean="0"/>
              <a:t> </a:t>
            </a:r>
            <a:r>
              <a:rPr lang="en-US" dirty="0" smtClean="0"/>
              <a:t>is</a:t>
            </a:r>
            <a:r>
              <a:rPr lang="sr-Latn-RS" dirty="0" smtClean="0"/>
              <a:t> </a:t>
            </a:r>
            <a:r>
              <a:rPr lang="en-US" dirty="0" smtClean="0"/>
              <a:t>inherited</a:t>
            </a:r>
            <a:r>
              <a:rPr lang="sr-Latn-RS" dirty="0" smtClean="0"/>
              <a:t> </a:t>
            </a:r>
            <a:r>
              <a:rPr lang="en-US" dirty="0" smtClean="0"/>
              <a:t>from</a:t>
            </a:r>
            <a:r>
              <a:rPr lang="sr-Latn-RS" dirty="0" smtClean="0"/>
              <a:t> </a:t>
            </a:r>
            <a:r>
              <a:rPr lang="en-US" dirty="0" smtClean="0"/>
              <a:t>only</a:t>
            </a:r>
            <a:r>
              <a:rPr lang="sr-Latn-RS" dirty="0" smtClean="0"/>
              <a:t> </a:t>
            </a:r>
            <a:r>
              <a:rPr lang="en-US" dirty="0" smtClean="0"/>
              <a:t>one</a:t>
            </a:r>
            <a:r>
              <a:rPr lang="sr-Latn-RS" dirty="0" smtClean="0"/>
              <a:t> </a:t>
            </a:r>
            <a:r>
              <a:rPr lang="en-US" dirty="0" smtClean="0"/>
              <a:t>parent,</a:t>
            </a:r>
            <a:r>
              <a:rPr lang="sr-Latn-RS" dirty="0" smtClean="0"/>
              <a:t> </a:t>
            </a:r>
            <a:r>
              <a:rPr lang="en-US" dirty="0" smtClean="0"/>
              <a:t>and</a:t>
            </a:r>
            <a:r>
              <a:rPr lang="sr-Latn-RS" dirty="0" smtClean="0"/>
              <a:t> </a:t>
            </a:r>
            <a:r>
              <a:rPr lang="en-US" dirty="0" smtClean="0"/>
              <a:t>a</a:t>
            </a:r>
            <a:r>
              <a:rPr lang="sr-Latn-RS" dirty="0" smtClean="0"/>
              <a:t> </a:t>
            </a:r>
            <a:r>
              <a:rPr lang="en-US" dirty="0" smtClean="0"/>
              <a:t>normal</a:t>
            </a:r>
            <a:r>
              <a:rPr lang="sr-Latn-RS" dirty="0" smtClean="0"/>
              <a:t> </a:t>
            </a:r>
            <a:r>
              <a:rPr lang="en-US" dirty="0" smtClean="0"/>
              <a:t>gene</a:t>
            </a:r>
            <a:r>
              <a:rPr lang="sr-Latn-RS" dirty="0" smtClean="0"/>
              <a:t> </a:t>
            </a:r>
            <a:r>
              <a:rPr lang="en-US" dirty="0" smtClean="0"/>
              <a:t>is</a:t>
            </a:r>
            <a:r>
              <a:rPr lang="sr-Latn-RS" dirty="0" smtClean="0"/>
              <a:t> </a:t>
            </a:r>
            <a:r>
              <a:rPr lang="en-US" dirty="0" smtClean="0"/>
              <a:t>inherited</a:t>
            </a:r>
            <a:r>
              <a:rPr lang="sr-Latn-RS" dirty="0" smtClean="0"/>
              <a:t> </a:t>
            </a:r>
            <a:r>
              <a:rPr lang="en-US" dirty="0" smtClean="0"/>
              <a:t>from</a:t>
            </a:r>
            <a:r>
              <a:rPr lang="sr-Latn-RS" dirty="0" smtClean="0"/>
              <a:t> </a:t>
            </a:r>
            <a:r>
              <a:rPr lang="en-US" dirty="0" smtClean="0"/>
              <a:t>the</a:t>
            </a:r>
            <a:r>
              <a:rPr lang="sr-Latn-RS" dirty="0" smtClean="0"/>
              <a:t> </a:t>
            </a:r>
            <a:r>
              <a:rPr lang="en-US" dirty="0" smtClean="0"/>
              <a:t>other </a:t>
            </a:r>
            <a:r>
              <a:rPr lang="en-US" dirty="0"/>
              <a:t>parent, </a:t>
            </a:r>
            <a:r>
              <a:rPr lang="en-US" dirty="0" smtClean="0"/>
              <a:t>the</a:t>
            </a:r>
            <a:r>
              <a:rPr lang="sr-Latn-RS" dirty="0" smtClean="0"/>
              <a:t> </a:t>
            </a:r>
            <a:r>
              <a:rPr lang="en-US" dirty="0" smtClean="0"/>
              <a:t>offspring</a:t>
            </a:r>
            <a:r>
              <a:rPr lang="sr-Latn-RS" dirty="0" smtClean="0"/>
              <a:t> </a:t>
            </a:r>
            <a:r>
              <a:rPr lang="en-US" i="1" dirty="0" smtClean="0"/>
              <a:t>will</a:t>
            </a:r>
            <a:r>
              <a:rPr lang="sr-Latn-RS" i="1" dirty="0" smtClean="0"/>
              <a:t> </a:t>
            </a:r>
            <a:r>
              <a:rPr lang="en-US" i="1" dirty="0" smtClean="0"/>
              <a:t>not</a:t>
            </a:r>
            <a:r>
              <a:rPr lang="sr-Latn-RS" i="1" dirty="0" smtClean="0"/>
              <a:t> </a:t>
            </a:r>
            <a:r>
              <a:rPr lang="en-US" i="1" dirty="0" smtClean="0"/>
              <a:t>have</a:t>
            </a:r>
            <a:r>
              <a:rPr lang="sr-Latn-RS" i="1" dirty="0" smtClean="0"/>
              <a:t> </a:t>
            </a:r>
            <a:r>
              <a:rPr lang="en-US" dirty="0" smtClean="0"/>
              <a:t>the</a:t>
            </a:r>
            <a:r>
              <a:rPr lang="sr-Latn-RS" dirty="0" smtClean="0"/>
              <a:t> </a:t>
            </a:r>
            <a:r>
              <a:rPr lang="en-US" dirty="0" smtClean="0"/>
              <a:t>condition</a:t>
            </a:r>
            <a:r>
              <a:rPr lang="en-US" dirty="0"/>
              <a:t>. </a:t>
            </a:r>
            <a:r>
              <a:rPr lang="en-US" dirty="0" smtClean="0"/>
              <a:t>Although</a:t>
            </a:r>
            <a:r>
              <a:rPr lang="sr-Latn-RS" dirty="0" smtClean="0"/>
              <a:t> </a:t>
            </a:r>
            <a:r>
              <a:rPr lang="en-US" dirty="0" smtClean="0"/>
              <a:t>this</a:t>
            </a:r>
            <a:r>
              <a:rPr lang="sr-Latn-RS" dirty="0" smtClean="0"/>
              <a:t> </a:t>
            </a:r>
            <a:r>
              <a:rPr lang="en-US" dirty="0" smtClean="0"/>
              <a:t>child</a:t>
            </a:r>
            <a:r>
              <a:rPr lang="sr-Latn-RS" dirty="0" smtClean="0"/>
              <a:t> </a:t>
            </a:r>
            <a:r>
              <a:rPr lang="en-US" dirty="0" smtClean="0"/>
              <a:t>will</a:t>
            </a:r>
            <a:r>
              <a:rPr lang="sr-Latn-RS" dirty="0" smtClean="0"/>
              <a:t> </a:t>
            </a:r>
            <a:r>
              <a:rPr lang="en-US" dirty="0" smtClean="0"/>
              <a:t>not</a:t>
            </a:r>
            <a:r>
              <a:rPr lang="sr-Latn-RS" dirty="0" smtClean="0"/>
              <a:t> </a:t>
            </a:r>
            <a:r>
              <a:rPr lang="en-US" dirty="0" smtClean="0"/>
              <a:t>develop</a:t>
            </a:r>
            <a:r>
              <a:rPr lang="sr-Latn-RS" dirty="0" smtClean="0"/>
              <a:t> </a:t>
            </a:r>
            <a:r>
              <a:rPr lang="en-US" dirty="0" smtClean="0"/>
              <a:t>sickle</a:t>
            </a:r>
            <a:r>
              <a:rPr lang="sr-Latn-RS" dirty="0" smtClean="0"/>
              <a:t> </a:t>
            </a:r>
            <a:r>
              <a:rPr lang="en-US" dirty="0" smtClean="0"/>
              <a:t>cell</a:t>
            </a:r>
            <a:r>
              <a:rPr lang="sr-Latn-RS" dirty="0" smtClean="0"/>
              <a:t> </a:t>
            </a:r>
            <a:r>
              <a:rPr lang="en-US" dirty="0" smtClean="0"/>
              <a:t>anemia</a:t>
            </a:r>
            <a:r>
              <a:rPr lang="en-US" dirty="0"/>
              <a:t>, </a:t>
            </a:r>
            <a:r>
              <a:rPr lang="en-US" dirty="0" smtClean="0"/>
              <a:t>he</a:t>
            </a:r>
            <a:r>
              <a:rPr lang="sr-Latn-RS" dirty="0" smtClean="0"/>
              <a:t> </a:t>
            </a:r>
            <a:r>
              <a:rPr lang="en-US" dirty="0" smtClean="0"/>
              <a:t>or</a:t>
            </a:r>
            <a:r>
              <a:rPr lang="sr-Latn-RS" dirty="0" smtClean="0"/>
              <a:t> </a:t>
            </a:r>
            <a:r>
              <a:rPr lang="en-US" dirty="0" smtClean="0"/>
              <a:t>she</a:t>
            </a:r>
            <a:r>
              <a:rPr lang="sr-Latn-RS" dirty="0" smtClean="0"/>
              <a:t> </a:t>
            </a:r>
            <a:r>
              <a:rPr lang="en-US" dirty="0" smtClean="0"/>
              <a:t>will</a:t>
            </a:r>
            <a:r>
              <a:rPr lang="sr-Latn-RS" dirty="0" smtClean="0"/>
              <a:t> </a:t>
            </a:r>
            <a:r>
              <a:rPr lang="en-US" dirty="0" smtClean="0"/>
              <a:t>have</a:t>
            </a:r>
            <a:r>
              <a:rPr lang="sr-Latn-RS" dirty="0" smtClean="0"/>
              <a:t> </a:t>
            </a:r>
            <a:r>
              <a:rPr lang="en-US" dirty="0" smtClean="0"/>
              <a:t>the</a:t>
            </a:r>
            <a:r>
              <a:rPr lang="sr-Latn-RS" dirty="0" smtClean="0"/>
              <a:t> </a:t>
            </a:r>
            <a:r>
              <a:rPr lang="en-US" i="1" dirty="0" smtClean="0"/>
              <a:t>sickle</a:t>
            </a:r>
            <a:r>
              <a:rPr lang="sr-Latn-RS" i="1" dirty="0" smtClean="0"/>
              <a:t> </a:t>
            </a:r>
            <a:r>
              <a:rPr lang="en-US" i="1" dirty="0" smtClean="0"/>
              <a:t>cell</a:t>
            </a:r>
            <a:r>
              <a:rPr lang="sr-Latn-RS" i="1" dirty="0" smtClean="0"/>
              <a:t> </a:t>
            </a:r>
            <a:r>
              <a:rPr lang="en-US" i="1" dirty="0" smtClean="0"/>
              <a:t>anemia</a:t>
            </a:r>
            <a:r>
              <a:rPr lang="sr-Latn-RS" i="1" dirty="0" smtClean="0"/>
              <a:t> </a:t>
            </a:r>
            <a:r>
              <a:rPr lang="en-US" i="1" dirty="0" smtClean="0"/>
              <a:t>trait</a:t>
            </a:r>
            <a:r>
              <a:rPr lang="en-US" dirty="0" smtClean="0"/>
              <a:t>.</a:t>
            </a:r>
            <a:r>
              <a:rPr lang="sr-Latn-RS" dirty="0" smtClean="0"/>
              <a:t> </a:t>
            </a:r>
            <a:r>
              <a:rPr lang="en-US" dirty="0" smtClean="0"/>
              <a:t>People with</a:t>
            </a:r>
            <a:r>
              <a:rPr lang="sr-Latn-RS" dirty="0" smtClean="0"/>
              <a:t> </a:t>
            </a:r>
            <a:r>
              <a:rPr lang="en-US" dirty="0" smtClean="0"/>
              <a:t>this</a:t>
            </a:r>
            <a:r>
              <a:rPr lang="sr-Latn-RS" dirty="0" smtClean="0"/>
              <a:t> </a:t>
            </a:r>
            <a:r>
              <a:rPr lang="en-US" dirty="0" smtClean="0"/>
              <a:t>trait</a:t>
            </a:r>
            <a:r>
              <a:rPr lang="sr-Latn-RS" dirty="0" smtClean="0"/>
              <a:t> </a:t>
            </a:r>
            <a:r>
              <a:rPr lang="en-US" dirty="0" smtClean="0"/>
              <a:t>can</a:t>
            </a:r>
            <a:r>
              <a:rPr lang="sr-Latn-RS" dirty="0" smtClean="0"/>
              <a:t> </a:t>
            </a:r>
            <a:r>
              <a:rPr lang="en-US" dirty="0" smtClean="0"/>
              <a:t>transmit the</a:t>
            </a:r>
            <a:r>
              <a:rPr lang="sr-Latn-RS" dirty="0" smtClean="0"/>
              <a:t> </a:t>
            </a:r>
            <a:r>
              <a:rPr lang="en-US" dirty="0" smtClean="0"/>
              <a:t>sickle</a:t>
            </a:r>
            <a:r>
              <a:rPr lang="sr-Latn-RS" dirty="0" smtClean="0"/>
              <a:t> </a:t>
            </a:r>
            <a:r>
              <a:rPr lang="en-US" dirty="0" smtClean="0"/>
              <a:t>cell</a:t>
            </a:r>
            <a:r>
              <a:rPr lang="sr-Latn-RS" dirty="0" smtClean="0"/>
              <a:t> </a:t>
            </a:r>
            <a:r>
              <a:rPr lang="en-US" dirty="0" smtClean="0"/>
              <a:t>gene</a:t>
            </a:r>
            <a:r>
              <a:rPr lang="sr-Latn-RS" dirty="0" smtClean="0"/>
              <a:t> </a:t>
            </a:r>
            <a:r>
              <a:rPr lang="en-US" dirty="0" smtClean="0"/>
              <a:t>to</a:t>
            </a:r>
            <a:r>
              <a:rPr lang="sr-Latn-RS" dirty="0" smtClean="0"/>
              <a:t> </a:t>
            </a:r>
            <a:r>
              <a:rPr lang="en-US" dirty="0" smtClean="0"/>
              <a:t>their offspring</a:t>
            </a:r>
            <a:r>
              <a:rPr lang="sr-Latn-RS" dirty="0" smtClean="0"/>
              <a:t>. </a:t>
            </a:r>
            <a:endParaRPr lang="en-US" dirty="0"/>
          </a:p>
        </p:txBody>
      </p:sp>
    </p:spTree>
    <p:extLst>
      <p:ext uri="{BB962C8B-B14F-4D97-AF65-F5344CB8AC3E}">
        <p14:creationId xmlns:p14="http://schemas.microsoft.com/office/powerpoint/2010/main" val="3674377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a:t>
            </a:r>
            <a:r>
              <a:rPr lang="sr-Latn-RS" dirty="0" smtClean="0"/>
              <a:t> </a:t>
            </a:r>
            <a:r>
              <a:rPr lang="en-US" dirty="0" smtClean="0"/>
              <a:t>Human</a:t>
            </a:r>
            <a:r>
              <a:rPr lang="sr-Latn-RS" dirty="0" smtClean="0"/>
              <a:t> </a:t>
            </a:r>
            <a:r>
              <a:rPr lang="en-US" dirty="0" smtClean="0"/>
              <a:t>Genome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a:t>
            </a:r>
            <a:r>
              <a:rPr lang="sr-Latn-RS" dirty="0" smtClean="0"/>
              <a:t> </a:t>
            </a:r>
            <a:r>
              <a:rPr lang="en-US" dirty="0" smtClean="0"/>
              <a:t>genome </a:t>
            </a:r>
            <a:r>
              <a:rPr lang="en-US" dirty="0"/>
              <a:t>(JEE-</a:t>
            </a:r>
            <a:r>
              <a:rPr lang="en-US" dirty="0" err="1"/>
              <a:t>nohm</a:t>
            </a:r>
            <a:r>
              <a:rPr lang="en-US" dirty="0"/>
              <a:t>) is the complete set of genetic </a:t>
            </a:r>
            <a:r>
              <a:rPr lang="en-US" dirty="0" smtClean="0"/>
              <a:t>information</a:t>
            </a:r>
            <a:r>
              <a:rPr lang="sr-Latn-RS" dirty="0" smtClean="0"/>
              <a:t> </a:t>
            </a:r>
            <a:r>
              <a:rPr lang="en-US" dirty="0" smtClean="0"/>
              <a:t>of</a:t>
            </a:r>
            <a:r>
              <a:rPr lang="sr-Latn-RS" dirty="0" smtClean="0"/>
              <a:t> </a:t>
            </a:r>
            <a:r>
              <a:rPr lang="en-US" dirty="0" smtClean="0"/>
              <a:t>an</a:t>
            </a:r>
            <a:r>
              <a:rPr lang="sr-Latn-RS" dirty="0" smtClean="0"/>
              <a:t> </a:t>
            </a:r>
            <a:r>
              <a:rPr lang="en-US" dirty="0" smtClean="0"/>
              <a:t>organism.</a:t>
            </a:r>
            <a:r>
              <a:rPr lang="sr-Latn-RS" dirty="0" smtClean="0"/>
              <a:t> </a:t>
            </a:r>
          </a:p>
          <a:p>
            <a:r>
              <a:rPr lang="en-US" dirty="0" smtClean="0"/>
              <a:t>The</a:t>
            </a:r>
            <a:r>
              <a:rPr lang="sr-Latn-RS" dirty="0" smtClean="0"/>
              <a:t> </a:t>
            </a:r>
            <a:r>
              <a:rPr lang="en-US" dirty="0" smtClean="0"/>
              <a:t>Human</a:t>
            </a:r>
            <a:r>
              <a:rPr lang="sr-Latn-RS" dirty="0" smtClean="0"/>
              <a:t> </a:t>
            </a:r>
            <a:r>
              <a:rPr lang="en-US" dirty="0" smtClean="0"/>
              <a:t>Genome</a:t>
            </a:r>
            <a:r>
              <a:rPr lang="sr-Latn-RS" dirty="0" smtClean="0"/>
              <a:t> </a:t>
            </a:r>
            <a:r>
              <a:rPr lang="en-US" dirty="0" smtClean="0"/>
              <a:t>Project studied</a:t>
            </a:r>
            <a:r>
              <a:rPr lang="sr-Latn-RS" dirty="0" smtClean="0"/>
              <a:t> </a:t>
            </a:r>
            <a:r>
              <a:rPr lang="en-US" dirty="0" smtClean="0"/>
              <a:t>this</a:t>
            </a:r>
            <a:r>
              <a:rPr lang="sr-Latn-RS" dirty="0" smtClean="0"/>
              <a:t> </a:t>
            </a:r>
            <a:r>
              <a:rPr lang="en-US" dirty="0" smtClean="0"/>
              <a:t>genetic</a:t>
            </a:r>
            <a:r>
              <a:rPr lang="sr-Latn-RS" dirty="0" smtClean="0"/>
              <a:t> </a:t>
            </a:r>
            <a:r>
              <a:rPr lang="en-US" dirty="0" smtClean="0"/>
              <a:t>code</a:t>
            </a:r>
            <a:r>
              <a:rPr lang="sr-Latn-RS" dirty="0" smtClean="0"/>
              <a:t> </a:t>
            </a:r>
            <a:r>
              <a:rPr lang="en-US" dirty="0" smtClean="0"/>
              <a:t>for</a:t>
            </a:r>
            <a:r>
              <a:rPr lang="sr-Latn-RS" dirty="0" smtClean="0"/>
              <a:t> </a:t>
            </a:r>
            <a:r>
              <a:rPr lang="en-US" dirty="0" smtClean="0"/>
              <a:t>individual</a:t>
            </a:r>
            <a:r>
              <a:rPr lang="sr-Latn-RS" dirty="0" smtClean="0"/>
              <a:t> </a:t>
            </a:r>
            <a:r>
              <a:rPr lang="en-US" dirty="0" smtClean="0"/>
              <a:t>people</a:t>
            </a:r>
            <a:r>
              <a:rPr lang="sr-Latn-RS" dirty="0" smtClean="0"/>
              <a:t> </a:t>
            </a:r>
            <a:r>
              <a:rPr lang="en-US" dirty="0" smtClean="0"/>
              <a:t>and</a:t>
            </a:r>
            <a:r>
              <a:rPr lang="sr-Latn-RS" dirty="0" smtClean="0"/>
              <a:t> </a:t>
            </a:r>
            <a:r>
              <a:rPr lang="en-US" dirty="0" smtClean="0"/>
              <a:t>found </a:t>
            </a:r>
            <a:r>
              <a:rPr lang="en-US" dirty="0"/>
              <a:t>that it </a:t>
            </a:r>
            <a:r>
              <a:rPr lang="en-US" dirty="0" smtClean="0"/>
              <a:t>is</a:t>
            </a:r>
            <a:r>
              <a:rPr lang="sr-Latn-RS" dirty="0" smtClean="0"/>
              <a:t> </a:t>
            </a:r>
            <a:r>
              <a:rPr lang="en-US" dirty="0" smtClean="0"/>
              <a:t>more</a:t>
            </a:r>
            <a:r>
              <a:rPr lang="sr-Latn-RS" dirty="0" smtClean="0"/>
              <a:t> </a:t>
            </a:r>
            <a:r>
              <a:rPr lang="en-US" dirty="0" smtClean="0"/>
              <a:t>than</a:t>
            </a:r>
            <a:r>
              <a:rPr lang="sr-Latn-RS" dirty="0" smtClean="0"/>
              <a:t> </a:t>
            </a:r>
            <a:r>
              <a:rPr lang="en-US" dirty="0" smtClean="0"/>
              <a:t>99</a:t>
            </a:r>
            <a:r>
              <a:rPr lang="sr-Latn-RS" dirty="0" smtClean="0"/>
              <a:t> </a:t>
            </a:r>
            <a:r>
              <a:rPr lang="en-US" dirty="0" smtClean="0"/>
              <a:t>percent identical</a:t>
            </a:r>
            <a:r>
              <a:rPr lang="sr-Latn-RS" dirty="0" smtClean="0"/>
              <a:t> </a:t>
            </a:r>
            <a:r>
              <a:rPr lang="en-US" dirty="0" smtClean="0"/>
              <a:t>among</a:t>
            </a:r>
            <a:r>
              <a:rPr lang="sr-Latn-RS" dirty="0" smtClean="0"/>
              <a:t> </a:t>
            </a:r>
            <a:r>
              <a:rPr lang="en-US" dirty="0" smtClean="0"/>
              <a:t>humans </a:t>
            </a:r>
            <a:r>
              <a:rPr lang="en-US" dirty="0"/>
              <a:t>throughout </a:t>
            </a:r>
            <a:r>
              <a:rPr lang="en-US" dirty="0" smtClean="0"/>
              <a:t>the</a:t>
            </a:r>
            <a:r>
              <a:rPr lang="sr-Latn-RS" dirty="0" smtClean="0"/>
              <a:t> </a:t>
            </a:r>
            <a:r>
              <a:rPr lang="en-US" dirty="0" smtClean="0"/>
              <a:t>world.</a:t>
            </a:r>
            <a:r>
              <a:rPr lang="sr-Latn-RS" dirty="0" smtClean="0"/>
              <a:t> </a:t>
            </a:r>
          </a:p>
          <a:p>
            <a:r>
              <a:rPr lang="en-US" dirty="0" smtClean="0"/>
              <a:t>The</a:t>
            </a:r>
            <a:r>
              <a:rPr lang="sr-Latn-RS" dirty="0" smtClean="0"/>
              <a:t> </a:t>
            </a:r>
            <a:r>
              <a:rPr lang="en-US" dirty="0" smtClean="0"/>
              <a:t>first</a:t>
            </a:r>
            <a:r>
              <a:rPr lang="sr-Latn-RS" dirty="0" smtClean="0"/>
              <a:t> </a:t>
            </a:r>
            <a:r>
              <a:rPr lang="en-US" dirty="0" smtClean="0"/>
              <a:t>complete</a:t>
            </a:r>
            <a:r>
              <a:rPr lang="sr-Latn-RS" dirty="0" smtClean="0"/>
              <a:t> </a:t>
            </a:r>
            <a:r>
              <a:rPr lang="en-US" dirty="0" smtClean="0"/>
              <a:t>mapping</a:t>
            </a:r>
            <a:r>
              <a:rPr lang="sr-Latn-RS" dirty="0" smtClean="0"/>
              <a:t> </a:t>
            </a:r>
            <a:r>
              <a:rPr lang="en-US" dirty="0" smtClean="0"/>
              <a:t>of </a:t>
            </a:r>
            <a:r>
              <a:rPr lang="en-US" dirty="0"/>
              <a:t>the </a:t>
            </a:r>
            <a:r>
              <a:rPr lang="en-US" dirty="0" smtClean="0"/>
              <a:t>human</a:t>
            </a:r>
            <a:r>
              <a:rPr lang="sr-Latn-RS" dirty="0" smtClean="0"/>
              <a:t> </a:t>
            </a:r>
            <a:r>
              <a:rPr lang="en-US" dirty="0" smtClean="0"/>
              <a:t>genome,</a:t>
            </a:r>
            <a:r>
              <a:rPr lang="sr-Latn-RS" dirty="0" smtClean="0"/>
              <a:t> </a:t>
            </a:r>
            <a:r>
              <a:rPr lang="en-US" dirty="0" smtClean="0"/>
              <a:t>which took</a:t>
            </a:r>
            <a:r>
              <a:rPr lang="sr-Latn-RS" dirty="0" smtClean="0"/>
              <a:t> </a:t>
            </a:r>
            <a:r>
              <a:rPr lang="en-US" dirty="0" smtClean="0"/>
              <a:t>13</a:t>
            </a:r>
            <a:r>
              <a:rPr lang="sr-Latn-RS" dirty="0" smtClean="0"/>
              <a:t> </a:t>
            </a:r>
            <a:r>
              <a:rPr lang="en-US" dirty="0" smtClean="0"/>
              <a:t>years to</a:t>
            </a:r>
            <a:r>
              <a:rPr lang="sr-Latn-RS" dirty="0" smtClean="0"/>
              <a:t> </a:t>
            </a:r>
            <a:r>
              <a:rPr lang="en-US" dirty="0" smtClean="0"/>
              <a:t>complete</a:t>
            </a:r>
            <a:r>
              <a:rPr lang="en-US" dirty="0"/>
              <a:t>, was </a:t>
            </a:r>
            <a:r>
              <a:rPr lang="en-US" dirty="0" smtClean="0"/>
              <a:t>published</a:t>
            </a:r>
            <a:r>
              <a:rPr lang="sr-Latn-RS" dirty="0" smtClean="0"/>
              <a:t> </a:t>
            </a:r>
            <a:r>
              <a:rPr lang="en-US" dirty="0" smtClean="0"/>
              <a:t>in</a:t>
            </a:r>
            <a:r>
              <a:rPr lang="sr-Latn-RS" dirty="0" smtClean="0"/>
              <a:t> </a:t>
            </a:r>
            <a:r>
              <a:rPr lang="en-US" dirty="0" smtClean="0"/>
              <a:t>2003.</a:t>
            </a:r>
            <a:endParaRPr lang="sr-Latn-RS" dirty="0" smtClean="0"/>
          </a:p>
          <a:p>
            <a:r>
              <a:rPr lang="en-US" dirty="0" smtClean="0"/>
              <a:t>Scientists </a:t>
            </a:r>
            <a:r>
              <a:rPr lang="en-US" dirty="0"/>
              <a:t>have begun to take the next step: attempting to </a:t>
            </a:r>
            <a:r>
              <a:rPr lang="en-US" dirty="0" smtClean="0"/>
              <a:t>understand</a:t>
            </a:r>
            <a:r>
              <a:rPr lang="sr-Latn-RS" dirty="0" smtClean="0"/>
              <a:t> </a:t>
            </a:r>
            <a:r>
              <a:rPr lang="en-US" dirty="0" smtClean="0"/>
              <a:t>the</a:t>
            </a:r>
            <a:r>
              <a:rPr lang="sr-Latn-RS" dirty="0" smtClean="0"/>
              <a:t> </a:t>
            </a:r>
            <a:r>
              <a:rPr lang="en-US" dirty="0" smtClean="0"/>
              <a:t>proteins</a:t>
            </a:r>
            <a:r>
              <a:rPr lang="sr-Latn-RS" dirty="0" smtClean="0"/>
              <a:t> </a:t>
            </a:r>
            <a:r>
              <a:rPr lang="en-US" dirty="0" smtClean="0"/>
              <a:t>encoded</a:t>
            </a:r>
            <a:r>
              <a:rPr lang="sr-Latn-RS" dirty="0" smtClean="0"/>
              <a:t> </a:t>
            </a:r>
            <a:r>
              <a:rPr lang="en-US" dirty="0" smtClean="0"/>
              <a:t>by</a:t>
            </a:r>
            <a:r>
              <a:rPr lang="sr-Latn-RS" dirty="0" smtClean="0"/>
              <a:t> </a:t>
            </a:r>
            <a:r>
              <a:rPr lang="en-US" dirty="0" smtClean="0"/>
              <a:t>the</a:t>
            </a:r>
            <a:r>
              <a:rPr lang="sr-Latn-RS" dirty="0" smtClean="0"/>
              <a:t> </a:t>
            </a:r>
            <a:r>
              <a:rPr lang="en-US" dirty="0" smtClean="0"/>
              <a:t>sequence</a:t>
            </a:r>
            <a:r>
              <a:rPr lang="sr-Latn-RS" dirty="0" smtClean="0"/>
              <a:t> </a:t>
            </a:r>
            <a:r>
              <a:rPr lang="en-US" dirty="0" smtClean="0"/>
              <a:t>of </a:t>
            </a:r>
            <a:r>
              <a:rPr lang="en-US" dirty="0"/>
              <a:t>the </a:t>
            </a:r>
            <a:r>
              <a:rPr lang="en-US" dirty="0" smtClean="0"/>
              <a:t>30,000</a:t>
            </a:r>
            <a:r>
              <a:rPr lang="sr-Latn-RS" dirty="0" smtClean="0"/>
              <a:t> </a:t>
            </a:r>
            <a:r>
              <a:rPr lang="en-US" dirty="0" smtClean="0"/>
              <a:t>genes</a:t>
            </a:r>
            <a:r>
              <a:rPr lang="sr-Latn-RS" dirty="0" smtClean="0"/>
              <a:t>.</a:t>
            </a:r>
            <a:endParaRPr lang="en-US" dirty="0"/>
          </a:p>
        </p:txBody>
      </p:sp>
    </p:spTree>
    <p:extLst>
      <p:ext uri="{BB962C8B-B14F-4D97-AF65-F5344CB8AC3E}">
        <p14:creationId xmlns:p14="http://schemas.microsoft.com/office/powerpoint/2010/main" val="40418494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DNA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a:t>
            </a:r>
            <a:r>
              <a:rPr lang="sr-Latn-RS" dirty="0" smtClean="0"/>
              <a:t> </a:t>
            </a:r>
            <a:r>
              <a:rPr lang="en-US" dirty="0" smtClean="0"/>
              <a:t>basic</a:t>
            </a:r>
            <a:r>
              <a:rPr lang="sr-Latn-RS" dirty="0" smtClean="0"/>
              <a:t> </a:t>
            </a:r>
            <a:r>
              <a:rPr lang="en-US" dirty="0" smtClean="0"/>
              <a:t>structure</a:t>
            </a:r>
            <a:r>
              <a:rPr lang="sr-Latn-RS" dirty="0" smtClean="0"/>
              <a:t> </a:t>
            </a:r>
            <a:r>
              <a:rPr lang="en-US" dirty="0" smtClean="0"/>
              <a:t>of</a:t>
            </a:r>
            <a:r>
              <a:rPr lang="sr-Latn-RS" dirty="0" smtClean="0"/>
              <a:t> </a:t>
            </a:r>
            <a:r>
              <a:rPr lang="en-US" dirty="0" smtClean="0"/>
              <a:t>the</a:t>
            </a:r>
            <a:r>
              <a:rPr lang="sr-Latn-RS" dirty="0" smtClean="0"/>
              <a:t> </a:t>
            </a:r>
            <a:r>
              <a:rPr lang="en-US" dirty="0" smtClean="0"/>
              <a:t>DNA</a:t>
            </a:r>
            <a:r>
              <a:rPr lang="sr-Latn-RS" dirty="0" smtClean="0"/>
              <a:t> </a:t>
            </a:r>
            <a:r>
              <a:rPr lang="en-US" dirty="0" smtClean="0"/>
              <a:t>molecule,</a:t>
            </a:r>
            <a:r>
              <a:rPr lang="sr-Latn-RS" dirty="0" smtClean="0"/>
              <a:t> </a:t>
            </a:r>
            <a:r>
              <a:rPr lang="en-US" dirty="0" smtClean="0"/>
              <a:t>which</a:t>
            </a:r>
            <a:r>
              <a:rPr lang="sr-Latn-RS" dirty="0" smtClean="0"/>
              <a:t> </a:t>
            </a:r>
            <a:r>
              <a:rPr lang="en-US" dirty="0" smtClean="0"/>
              <a:t>is</a:t>
            </a:r>
            <a:r>
              <a:rPr lang="sr-Latn-RS" dirty="0" smtClean="0"/>
              <a:t> </a:t>
            </a:r>
            <a:r>
              <a:rPr lang="en-US" dirty="0" smtClean="0"/>
              <a:t>located on</a:t>
            </a:r>
            <a:r>
              <a:rPr lang="sr-Latn-RS" dirty="0" smtClean="0"/>
              <a:t> </a:t>
            </a:r>
            <a:r>
              <a:rPr lang="en-US" dirty="0" smtClean="0"/>
              <a:t>the</a:t>
            </a:r>
            <a:r>
              <a:rPr lang="sr-Latn-RS" dirty="0" smtClean="0"/>
              <a:t> </a:t>
            </a:r>
            <a:r>
              <a:rPr lang="en-US" dirty="0" smtClean="0"/>
              <a:t>pairs</a:t>
            </a:r>
            <a:r>
              <a:rPr lang="sr-Latn-RS" dirty="0" smtClean="0"/>
              <a:t> </a:t>
            </a:r>
            <a:r>
              <a:rPr lang="en-US" dirty="0" smtClean="0"/>
              <a:t>of</a:t>
            </a:r>
            <a:r>
              <a:rPr lang="sr-Latn-RS" dirty="0" smtClean="0"/>
              <a:t> </a:t>
            </a:r>
            <a:r>
              <a:rPr lang="en-US" dirty="0" smtClean="0"/>
              <a:t>chromosomes</a:t>
            </a:r>
            <a:r>
              <a:rPr lang="sr-Latn-RS" dirty="0" smtClean="0"/>
              <a:t> </a:t>
            </a:r>
            <a:r>
              <a:rPr lang="en-US" dirty="0" smtClean="0"/>
              <a:t>in</a:t>
            </a:r>
            <a:r>
              <a:rPr lang="sr-Latn-RS" dirty="0" smtClean="0"/>
              <a:t> </a:t>
            </a:r>
            <a:r>
              <a:rPr lang="en-US" dirty="0" smtClean="0"/>
              <a:t>the</a:t>
            </a:r>
            <a:r>
              <a:rPr lang="sr-Latn-RS" dirty="0" smtClean="0"/>
              <a:t> </a:t>
            </a:r>
            <a:r>
              <a:rPr lang="en-US" dirty="0" smtClean="0"/>
              <a:t>nucleus</a:t>
            </a:r>
            <a:r>
              <a:rPr lang="sr-Latn-RS" dirty="0" smtClean="0"/>
              <a:t> </a:t>
            </a:r>
            <a:r>
              <a:rPr lang="en-US" dirty="0" smtClean="0"/>
              <a:t>of</a:t>
            </a:r>
            <a:r>
              <a:rPr lang="sr-Latn-RS" dirty="0" smtClean="0"/>
              <a:t> </a:t>
            </a:r>
            <a:r>
              <a:rPr lang="en-US" dirty="0" smtClean="0"/>
              <a:t>each</a:t>
            </a:r>
            <a:r>
              <a:rPr lang="sr-Latn-RS" dirty="0" smtClean="0"/>
              <a:t> </a:t>
            </a:r>
            <a:r>
              <a:rPr lang="en-US" dirty="0" smtClean="0"/>
              <a:t>cell</a:t>
            </a:r>
            <a:r>
              <a:rPr lang="en-US" dirty="0"/>
              <a:t>, </a:t>
            </a:r>
            <a:r>
              <a:rPr lang="en-US" dirty="0" smtClean="0"/>
              <a:t>is</a:t>
            </a:r>
            <a:r>
              <a:rPr lang="sr-Latn-RS" dirty="0" smtClean="0"/>
              <a:t> </a:t>
            </a:r>
            <a:r>
              <a:rPr lang="en-US" dirty="0" smtClean="0"/>
              <a:t>the</a:t>
            </a:r>
            <a:r>
              <a:rPr lang="sr-Latn-RS" dirty="0" smtClean="0"/>
              <a:t> </a:t>
            </a:r>
            <a:r>
              <a:rPr lang="en-US" dirty="0" smtClean="0"/>
              <a:t>same</a:t>
            </a:r>
            <a:r>
              <a:rPr lang="sr-Latn-RS" dirty="0" smtClean="0"/>
              <a:t> </a:t>
            </a:r>
            <a:r>
              <a:rPr lang="en-US" dirty="0" smtClean="0"/>
              <a:t>for</a:t>
            </a:r>
            <a:r>
              <a:rPr lang="sr-Latn-RS" dirty="0" smtClean="0"/>
              <a:t> </a:t>
            </a:r>
            <a:r>
              <a:rPr lang="en-US" dirty="0" smtClean="0"/>
              <a:t>all living</a:t>
            </a:r>
            <a:r>
              <a:rPr lang="sr-Latn-RS" dirty="0" smtClean="0"/>
              <a:t> </a:t>
            </a:r>
            <a:r>
              <a:rPr lang="en-US" dirty="0" smtClean="0"/>
              <a:t>organisms.</a:t>
            </a:r>
            <a:r>
              <a:rPr lang="sr-Latn-RS" dirty="0" smtClean="0"/>
              <a:t> </a:t>
            </a:r>
          </a:p>
          <a:p>
            <a:r>
              <a:rPr lang="en-US" dirty="0" smtClean="0"/>
              <a:t>Human</a:t>
            </a:r>
            <a:r>
              <a:rPr lang="sr-Latn-RS" dirty="0" smtClean="0"/>
              <a:t> </a:t>
            </a:r>
            <a:r>
              <a:rPr lang="en-US" dirty="0" smtClean="0"/>
              <a:t>DNA</a:t>
            </a:r>
            <a:r>
              <a:rPr lang="sr-Latn-RS" dirty="0" smtClean="0"/>
              <a:t> </a:t>
            </a:r>
            <a:r>
              <a:rPr lang="en-US" dirty="0" smtClean="0"/>
              <a:t>contains thousands</a:t>
            </a:r>
            <a:r>
              <a:rPr lang="sr-Latn-RS" dirty="0" smtClean="0"/>
              <a:t> </a:t>
            </a:r>
            <a:r>
              <a:rPr lang="en-US" dirty="0" smtClean="0"/>
              <a:t>of</a:t>
            </a:r>
            <a:r>
              <a:rPr lang="sr-Latn-RS" dirty="0" smtClean="0"/>
              <a:t> </a:t>
            </a:r>
            <a:r>
              <a:rPr lang="en-US" dirty="0" smtClean="0"/>
              <a:t>genes</a:t>
            </a:r>
            <a:r>
              <a:rPr lang="sr-Latn-RS" dirty="0" smtClean="0"/>
              <a:t> </a:t>
            </a:r>
            <a:r>
              <a:rPr lang="en-US" dirty="0" smtClean="0"/>
              <a:t>that</a:t>
            </a:r>
            <a:r>
              <a:rPr lang="sr-Latn-RS" dirty="0" smtClean="0"/>
              <a:t> </a:t>
            </a:r>
            <a:r>
              <a:rPr lang="en-US" dirty="0" smtClean="0"/>
              <a:t>provide</a:t>
            </a:r>
            <a:r>
              <a:rPr lang="sr-Latn-RS" dirty="0" smtClean="0"/>
              <a:t> </a:t>
            </a:r>
            <a:r>
              <a:rPr lang="en-US" dirty="0" smtClean="0"/>
              <a:t>the</a:t>
            </a:r>
            <a:r>
              <a:rPr lang="sr-Latn-RS" dirty="0" smtClean="0"/>
              <a:t> </a:t>
            </a:r>
            <a:r>
              <a:rPr lang="en-US" dirty="0" smtClean="0"/>
              <a:t>information</a:t>
            </a:r>
            <a:r>
              <a:rPr lang="sr-Latn-RS" dirty="0" smtClean="0"/>
              <a:t> </a:t>
            </a:r>
            <a:r>
              <a:rPr lang="en-US" dirty="0" smtClean="0"/>
              <a:t>essential </a:t>
            </a:r>
            <a:r>
              <a:rPr lang="en-US" dirty="0"/>
              <a:t>for heredity, determining physical appearance, disease risks</a:t>
            </a:r>
            <a:r>
              <a:rPr lang="en-US" dirty="0" smtClean="0"/>
              <a:t>,</a:t>
            </a:r>
            <a:r>
              <a:rPr lang="sr-Latn-RS" dirty="0" smtClean="0"/>
              <a:t> </a:t>
            </a:r>
            <a:r>
              <a:rPr lang="en-US" dirty="0" smtClean="0"/>
              <a:t>and</a:t>
            </a:r>
            <a:r>
              <a:rPr lang="sr-Latn-RS" dirty="0" smtClean="0"/>
              <a:t> </a:t>
            </a:r>
            <a:r>
              <a:rPr lang="en-US" dirty="0" smtClean="0"/>
              <a:t>other traits</a:t>
            </a:r>
            <a:endParaRPr lang="sr-Latn-RS" dirty="0" smtClean="0"/>
          </a:p>
          <a:p>
            <a:r>
              <a:rPr lang="en-US" dirty="0"/>
              <a:t>DNA</a:t>
            </a:r>
            <a:r>
              <a:rPr lang="en-US" dirty="0" smtClean="0"/>
              <a:t>,</a:t>
            </a:r>
            <a:r>
              <a:rPr lang="sr-Latn-RS" dirty="0" smtClean="0"/>
              <a:t> </a:t>
            </a:r>
            <a:r>
              <a:rPr lang="en-US" dirty="0" smtClean="0"/>
              <a:t>which</a:t>
            </a:r>
            <a:r>
              <a:rPr lang="sr-Latn-RS" dirty="0" smtClean="0"/>
              <a:t> </a:t>
            </a:r>
            <a:r>
              <a:rPr lang="en-US" dirty="0" smtClean="0"/>
              <a:t>is</a:t>
            </a:r>
            <a:r>
              <a:rPr lang="sr-Latn-RS" dirty="0" smtClean="0"/>
              <a:t> </a:t>
            </a:r>
            <a:r>
              <a:rPr lang="en-US" dirty="0" smtClean="0"/>
              <a:t>an</a:t>
            </a:r>
            <a:r>
              <a:rPr lang="sr-Latn-RS" dirty="0" smtClean="0"/>
              <a:t> </a:t>
            </a:r>
            <a:r>
              <a:rPr lang="en-US" dirty="0" smtClean="0"/>
              <a:t>abbreviation</a:t>
            </a:r>
            <a:r>
              <a:rPr lang="sr-Latn-RS" dirty="0" smtClean="0"/>
              <a:t> </a:t>
            </a:r>
            <a:r>
              <a:rPr lang="en-US" dirty="0" smtClean="0"/>
              <a:t>for</a:t>
            </a:r>
            <a:r>
              <a:rPr lang="sr-Latn-RS" dirty="0" smtClean="0"/>
              <a:t> </a:t>
            </a:r>
            <a:r>
              <a:rPr lang="en-US" dirty="0" smtClean="0"/>
              <a:t>deoxyribonucleic </a:t>
            </a:r>
            <a:r>
              <a:rPr lang="en-US" dirty="0"/>
              <a:t>acid, </a:t>
            </a:r>
            <a:r>
              <a:rPr lang="en-US" dirty="0" smtClean="0"/>
              <a:t>is</a:t>
            </a:r>
            <a:r>
              <a:rPr lang="sr-Latn-RS" dirty="0" smtClean="0"/>
              <a:t> </a:t>
            </a:r>
            <a:r>
              <a:rPr lang="en-US" dirty="0" smtClean="0"/>
              <a:t>found</a:t>
            </a:r>
            <a:r>
              <a:rPr lang="sr-Latn-RS" dirty="0" smtClean="0"/>
              <a:t> </a:t>
            </a:r>
            <a:r>
              <a:rPr lang="en-US" dirty="0" smtClean="0"/>
              <a:t>in</a:t>
            </a:r>
            <a:r>
              <a:rPr lang="sr-Latn-RS" dirty="0" smtClean="0"/>
              <a:t> </a:t>
            </a:r>
            <a:r>
              <a:rPr lang="en-US" dirty="0" smtClean="0"/>
              <a:t>the</a:t>
            </a:r>
            <a:r>
              <a:rPr lang="sr-Latn-RS" dirty="0" smtClean="0"/>
              <a:t> </a:t>
            </a:r>
            <a:r>
              <a:rPr lang="en-US" dirty="0" smtClean="0"/>
              <a:t>nucleus</a:t>
            </a:r>
            <a:r>
              <a:rPr lang="sr-Latn-RS" dirty="0" smtClean="0"/>
              <a:t> </a:t>
            </a:r>
            <a:r>
              <a:rPr lang="en-US" dirty="0" smtClean="0"/>
              <a:t>of</a:t>
            </a:r>
            <a:r>
              <a:rPr lang="sr-Latn-RS" dirty="0" smtClean="0"/>
              <a:t> </a:t>
            </a:r>
            <a:r>
              <a:rPr lang="en-US" dirty="0" smtClean="0"/>
              <a:t>all types</a:t>
            </a:r>
            <a:r>
              <a:rPr lang="sr-Latn-RS" dirty="0" smtClean="0"/>
              <a:t> </a:t>
            </a:r>
            <a:r>
              <a:rPr lang="en-US" dirty="0" smtClean="0"/>
              <a:t>of</a:t>
            </a:r>
            <a:r>
              <a:rPr lang="sr-Latn-RS" dirty="0" smtClean="0"/>
              <a:t> </a:t>
            </a:r>
            <a:r>
              <a:rPr lang="en-US" dirty="0" smtClean="0"/>
              <a:t>cells</a:t>
            </a:r>
            <a:r>
              <a:rPr lang="sr-Latn-RS" dirty="0" smtClean="0"/>
              <a:t> </a:t>
            </a:r>
            <a:r>
              <a:rPr lang="en-US" dirty="0" smtClean="0"/>
              <a:t>except erythrocytes</a:t>
            </a:r>
            <a:r>
              <a:rPr lang="sr-Latn-RS" dirty="0" smtClean="0"/>
              <a:t> </a:t>
            </a:r>
            <a:r>
              <a:rPr lang="en-US" dirty="0" smtClean="0"/>
              <a:t>(red</a:t>
            </a:r>
            <a:r>
              <a:rPr lang="sr-Latn-RS" dirty="0" smtClean="0"/>
              <a:t> </a:t>
            </a:r>
            <a:r>
              <a:rPr lang="en-US" dirty="0" smtClean="0"/>
              <a:t>blood</a:t>
            </a:r>
            <a:r>
              <a:rPr lang="sr-Latn-RS" dirty="0" smtClean="0"/>
              <a:t> </a:t>
            </a:r>
            <a:r>
              <a:rPr lang="en-US" dirty="0" smtClean="0"/>
              <a:t>cells).</a:t>
            </a:r>
            <a:r>
              <a:rPr lang="sr-Latn-RS" dirty="0" smtClean="0"/>
              <a:t> </a:t>
            </a:r>
            <a:r>
              <a:rPr lang="en-US" dirty="0" smtClean="0"/>
              <a:t>The</a:t>
            </a:r>
            <a:r>
              <a:rPr lang="sr-Latn-RS" dirty="0" smtClean="0"/>
              <a:t> </a:t>
            </a:r>
            <a:r>
              <a:rPr lang="en-US" dirty="0" smtClean="0"/>
              <a:t>difference</a:t>
            </a:r>
            <a:r>
              <a:rPr lang="sr-Latn-RS" dirty="0" smtClean="0"/>
              <a:t> </a:t>
            </a:r>
            <a:r>
              <a:rPr lang="en-US" dirty="0" smtClean="0"/>
              <a:t>here</a:t>
            </a:r>
            <a:r>
              <a:rPr lang="sr-Latn-RS" dirty="0" smtClean="0"/>
              <a:t> </a:t>
            </a:r>
            <a:r>
              <a:rPr lang="en-US" dirty="0" smtClean="0"/>
              <a:t>is due</a:t>
            </a:r>
            <a:r>
              <a:rPr lang="sr-Latn-RS" dirty="0" smtClean="0"/>
              <a:t> </a:t>
            </a:r>
            <a:r>
              <a:rPr lang="en-US" dirty="0" smtClean="0"/>
              <a:t>to</a:t>
            </a:r>
            <a:r>
              <a:rPr lang="sr-Latn-RS" dirty="0" smtClean="0"/>
              <a:t> </a:t>
            </a:r>
            <a:r>
              <a:rPr lang="en-US" dirty="0" smtClean="0"/>
              <a:t>the</a:t>
            </a:r>
            <a:r>
              <a:rPr lang="sr-Latn-RS" dirty="0" smtClean="0"/>
              <a:t> </a:t>
            </a:r>
            <a:r>
              <a:rPr lang="en-US" dirty="0" smtClean="0"/>
              <a:t>fact</a:t>
            </a:r>
            <a:r>
              <a:rPr lang="sr-Latn-RS" dirty="0" smtClean="0"/>
              <a:t> </a:t>
            </a:r>
            <a:r>
              <a:rPr lang="en-US" dirty="0" smtClean="0"/>
              <a:t>that</a:t>
            </a:r>
            <a:r>
              <a:rPr lang="sr-Latn-RS" dirty="0" smtClean="0"/>
              <a:t> </a:t>
            </a:r>
            <a:r>
              <a:rPr lang="en-US" dirty="0" smtClean="0"/>
              <a:t>erythrocytes</a:t>
            </a:r>
            <a:r>
              <a:rPr lang="sr-Latn-RS" dirty="0" smtClean="0"/>
              <a:t> </a:t>
            </a:r>
            <a:r>
              <a:rPr lang="en-US" dirty="0" smtClean="0"/>
              <a:t>do</a:t>
            </a:r>
            <a:r>
              <a:rPr lang="sr-Latn-RS" dirty="0" smtClean="0"/>
              <a:t> </a:t>
            </a:r>
            <a:r>
              <a:rPr lang="en-US" dirty="0" smtClean="0"/>
              <a:t>not</a:t>
            </a:r>
            <a:r>
              <a:rPr lang="sr-Latn-RS" dirty="0" smtClean="0"/>
              <a:t> </a:t>
            </a:r>
            <a:r>
              <a:rPr lang="en-US" dirty="0" smtClean="0"/>
              <a:t>have</a:t>
            </a:r>
            <a:r>
              <a:rPr lang="sr-Latn-RS" dirty="0" smtClean="0"/>
              <a:t> </a:t>
            </a:r>
            <a:r>
              <a:rPr lang="en-US" dirty="0" smtClean="0"/>
              <a:t>a</a:t>
            </a:r>
            <a:r>
              <a:rPr lang="sr-Latn-RS" dirty="0" smtClean="0"/>
              <a:t> </a:t>
            </a:r>
            <a:r>
              <a:rPr lang="en-US" dirty="0" smtClean="0"/>
              <a:t>nucleus</a:t>
            </a:r>
            <a:r>
              <a:rPr lang="en-US" dirty="0"/>
              <a:t>.</a:t>
            </a:r>
          </a:p>
        </p:txBody>
      </p:sp>
    </p:spTree>
    <p:extLst>
      <p:ext uri="{BB962C8B-B14F-4D97-AF65-F5344CB8AC3E}">
        <p14:creationId xmlns:p14="http://schemas.microsoft.com/office/powerpoint/2010/main" val="6462780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DNA</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DNA for each individual is different, and no two DNA patterns are exactly the same. </a:t>
            </a:r>
            <a:endParaRPr lang="sr-Latn-RS" dirty="0" smtClean="0"/>
          </a:p>
          <a:p>
            <a:r>
              <a:rPr lang="en-US" dirty="0" smtClean="0"/>
              <a:t>The </a:t>
            </a:r>
            <a:r>
              <a:rPr lang="en-US" dirty="0"/>
              <a:t>only </a:t>
            </a:r>
            <a:r>
              <a:rPr lang="en-US" dirty="0" smtClean="0"/>
              <a:t>exception </a:t>
            </a:r>
            <a:r>
              <a:rPr lang="en-US" dirty="0"/>
              <a:t>to this rule is identical twins, which are formed from one fertilized egg that divides. </a:t>
            </a:r>
            <a:endParaRPr lang="sr-Latn-RS" dirty="0" smtClean="0"/>
          </a:p>
          <a:p>
            <a:r>
              <a:rPr lang="en-US" dirty="0" smtClean="0"/>
              <a:t>Although </a:t>
            </a:r>
            <a:r>
              <a:rPr lang="en-US" dirty="0"/>
              <a:t>their DNA is identical, these twins do develop </a:t>
            </a:r>
            <a:r>
              <a:rPr lang="en-US" dirty="0" smtClean="0"/>
              <a:t>characteristics </a:t>
            </a:r>
            <a:r>
              <a:rPr lang="en-US" dirty="0"/>
              <a:t>that make each of them unique, such as fingerprints. </a:t>
            </a:r>
            <a:endParaRPr lang="sr-Latn-RS" dirty="0"/>
          </a:p>
          <a:p>
            <a:r>
              <a:rPr lang="en-US" dirty="0" smtClean="0"/>
              <a:t>Avery </a:t>
            </a:r>
            <a:r>
              <a:rPr lang="en-US" dirty="0"/>
              <a:t>small sample of DNA, such as from human hair or tissue, can be used to identify individuals in instances such as criminal investigations, paternity suits, or genealogy research.</a:t>
            </a:r>
          </a:p>
        </p:txBody>
      </p:sp>
    </p:spTree>
    <p:extLst>
      <p:ext uri="{BB962C8B-B14F-4D97-AF65-F5344CB8AC3E}">
        <p14:creationId xmlns:p14="http://schemas.microsoft.com/office/powerpoint/2010/main" val="3674377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Genetic Mutation</a:t>
            </a:r>
          </a:p>
        </p:txBody>
      </p:sp>
      <p:sp>
        <p:nvSpPr>
          <p:cNvPr id="3" name="Content Placeholder 2"/>
          <p:cNvSpPr>
            <a:spLocks noGrp="1"/>
          </p:cNvSpPr>
          <p:nvPr>
            <p:ph idx="1"/>
          </p:nvPr>
        </p:nvSpPr>
        <p:spPr/>
        <p:txBody>
          <a:bodyPr>
            <a:normAutofit fontScale="70000" lnSpcReduction="20000"/>
          </a:bodyPr>
          <a:lstStyle/>
          <a:p>
            <a:r>
              <a:rPr lang="en-US" dirty="0"/>
              <a:t>A genetic mutation is a change of the sequence of a DNA molecule. Potential causes of genetic mutation include exposure to radiation or environmental pollution. </a:t>
            </a:r>
            <a:r>
              <a:rPr lang="en-US" dirty="0" smtClean="0"/>
              <a:t> </a:t>
            </a:r>
            <a:endParaRPr lang="sr-Latn-RS" dirty="0" smtClean="0"/>
          </a:p>
          <a:p>
            <a:r>
              <a:rPr lang="en-US" dirty="0" smtClean="0"/>
              <a:t>A</a:t>
            </a:r>
            <a:r>
              <a:rPr lang="sr-Latn-RS" dirty="0" smtClean="0"/>
              <a:t> </a:t>
            </a:r>
            <a:r>
              <a:rPr lang="en-US" b="1" dirty="0" smtClean="0"/>
              <a:t>somatic </a:t>
            </a:r>
            <a:r>
              <a:rPr lang="en-US" b="1" dirty="0"/>
              <a:t>cell mutation</a:t>
            </a:r>
            <a:r>
              <a:rPr lang="en-US" dirty="0"/>
              <a:t> is a change within the cells of the body. These changes affect the individual but cannot be transmitted to the next generation. </a:t>
            </a:r>
            <a:endParaRPr lang="sr-Latn-RS" dirty="0"/>
          </a:p>
          <a:p>
            <a:r>
              <a:rPr lang="en-US" dirty="0" smtClean="0"/>
              <a:t>A</a:t>
            </a:r>
            <a:r>
              <a:rPr lang="sr-Latn-RS" dirty="0" smtClean="0"/>
              <a:t> </a:t>
            </a:r>
            <a:r>
              <a:rPr lang="en-US" b="1" dirty="0" err="1" smtClean="0"/>
              <a:t>gametic</a:t>
            </a:r>
            <a:r>
              <a:rPr lang="en-US" b="1" dirty="0" smtClean="0"/>
              <a:t> </a:t>
            </a:r>
            <a:r>
              <a:rPr lang="en-US" b="1" dirty="0"/>
              <a:t>cell mutation</a:t>
            </a:r>
            <a:r>
              <a:rPr lang="en-US" dirty="0"/>
              <a:t> is a change within the genes in a gamete (sex cell) that can be transmitted by a parent to his or her children. </a:t>
            </a:r>
            <a:endParaRPr lang="sr-Latn-RS" dirty="0"/>
          </a:p>
          <a:p>
            <a:r>
              <a:rPr lang="en-US" b="1" dirty="0" smtClean="0"/>
              <a:t>Genetic </a:t>
            </a:r>
            <a:r>
              <a:rPr lang="en-US" b="1" dirty="0"/>
              <a:t>engineering</a:t>
            </a:r>
            <a:r>
              <a:rPr lang="en-US" dirty="0"/>
              <a:t> is the manipulating or splicing of genes for scientific or medical purposes. The production of human insulin from modified bacteria is an example of one result of genetic engineering.</a:t>
            </a:r>
          </a:p>
        </p:txBody>
      </p:sp>
    </p:spTree>
    <p:extLst>
      <p:ext uri="{BB962C8B-B14F-4D97-AF65-F5344CB8AC3E}">
        <p14:creationId xmlns:p14="http://schemas.microsoft.com/office/powerpoint/2010/main" val="4041849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Genetic Disorders</a:t>
            </a:r>
          </a:p>
        </p:txBody>
      </p:sp>
      <p:sp>
        <p:nvSpPr>
          <p:cNvPr id="3" name="Content Placeholder 2"/>
          <p:cNvSpPr>
            <a:spLocks noGrp="1"/>
          </p:cNvSpPr>
          <p:nvPr>
            <p:ph idx="1"/>
          </p:nvPr>
        </p:nvSpPr>
        <p:spPr>
          <a:xfrm>
            <a:off x="610709" y="1576873"/>
            <a:ext cx="8962499" cy="5281127"/>
          </a:xfrm>
        </p:spPr>
        <p:txBody>
          <a:bodyPr>
            <a:normAutofit fontScale="62500" lnSpcReduction="20000"/>
          </a:bodyPr>
          <a:lstStyle/>
          <a:p>
            <a:r>
              <a:rPr lang="en-US" dirty="0"/>
              <a:t>A genetic disorder, </a:t>
            </a:r>
            <a:r>
              <a:rPr lang="en-US" dirty="0" smtClean="0"/>
              <a:t>also</a:t>
            </a:r>
            <a:r>
              <a:rPr lang="sr-Latn-RS" dirty="0" smtClean="0"/>
              <a:t> </a:t>
            </a:r>
            <a:r>
              <a:rPr lang="en-US" dirty="0" smtClean="0"/>
              <a:t>known</a:t>
            </a:r>
            <a:r>
              <a:rPr lang="sr-Latn-RS" dirty="0" smtClean="0"/>
              <a:t> </a:t>
            </a:r>
            <a:r>
              <a:rPr lang="en-US" dirty="0" smtClean="0"/>
              <a:t>as</a:t>
            </a:r>
            <a:r>
              <a:rPr lang="sr-Latn-RS" dirty="0" smtClean="0"/>
              <a:t> </a:t>
            </a:r>
            <a:r>
              <a:rPr lang="en-US" dirty="0" smtClean="0"/>
              <a:t>a</a:t>
            </a:r>
            <a:r>
              <a:rPr lang="sr-Latn-RS" dirty="0" smtClean="0"/>
              <a:t> </a:t>
            </a:r>
            <a:r>
              <a:rPr lang="en-US" dirty="0" smtClean="0"/>
              <a:t>hereditary disorder</a:t>
            </a:r>
            <a:r>
              <a:rPr lang="en-US" dirty="0"/>
              <a:t>, is a pathological condition caused by an absent or defective gene. Some genetic disorders are obvious at birth. Others may manifest (become evident) at any time in life. </a:t>
            </a:r>
            <a:endParaRPr lang="sr-Latn-RS" dirty="0" smtClean="0"/>
          </a:p>
          <a:p>
            <a:r>
              <a:rPr lang="en-US" dirty="0" smtClean="0"/>
              <a:t>The </a:t>
            </a:r>
            <a:r>
              <a:rPr lang="en-US" dirty="0"/>
              <a:t>following are examples of genetic disorders: </a:t>
            </a:r>
            <a:endParaRPr lang="sr-Cyrl-RS" dirty="0" smtClean="0"/>
          </a:p>
          <a:p>
            <a:pPr lvl="1"/>
            <a:r>
              <a:rPr lang="en-US" b="1" dirty="0" smtClean="0"/>
              <a:t>Cystic </a:t>
            </a:r>
            <a:r>
              <a:rPr lang="en-US" b="1" dirty="0"/>
              <a:t>fibrosis </a:t>
            </a:r>
            <a:r>
              <a:rPr lang="en-US" dirty="0"/>
              <a:t>(CF), a genetic disorder that is present at birth and affects both the respiratory and digestive systems </a:t>
            </a:r>
            <a:endParaRPr lang="sr-Latn-RS" dirty="0"/>
          </a:p>
          <a:p>
            <a:pPr lvl="1"/>
            <a:r>
              <a:rPr lang="en-US" b="1" dirty="0" smtClean="0"/>
              <a:t>Down </a:t>
            </a:r>
            <a:r>
              <a:rPr lang="en-US" b="1" dirty="0"/>
              <a:t>syndrome</a:t>
            </a:r>
            <a:r>
              <a:rPr lang="en-US" dirty="0"/>
              <a:t> (DS), a genetic variation that is associated with a characteristic facial appearance, learning disabilities, and physical abnormalities such as heart valve </a:t>
            </a:r>
            <a:r>
              <a:rPr lang="en-US" dirty="0" smtClean="0"/>
              <a:t>disease</a:t>
            </a:r>
            <a:endParaRPr lang="sr-Latn-RS" dirty="0" smtClean="0"/>
          </a:p>
          <a:p>
            <a:pPr lvl="1"/>
            <a:r>
              <a:rPr lang="en-US" b="1" dirty="0"/>
              <a:t>Hemophilia</a:t>
            </a:r>
            <a:r>
              <a:rPr lang="en-US" dirty="0"/>
              <a:t> (</a:t>
            </a:r>
            <a:r>
              <a:rPr lang="en-US" dirty="0" err="1"/>
              <a:t>hee</a:t>
            </a:r>
            <a:r>
              <a:rPr lang="en-US" dirty="0"/>
              <a:t>-</a:t>
            </a:r>
            <a:r>
              <a:rPr lang="en-US" dirty="0" err="1"/>
              <a:t>moh</a:t>
            </a:r>
            <a:r>
              <a:rPr lang="en-US" dirty="0"/>
              <a:t>-FILL-</a:t>
            </a:r>
            <a:r>
              <a:rPr lang="en-US" dirty="0" err="1"/>
              <a:t>ee</a:t>
            </a:r>
            <a:r>
              <a:rPr lang="en-US" dirty="0"/>
              <a:t>-ah), a group of hereditary bleeding disorders in which a blood-clotting factor is </a:t>
            </a:r>
            <a:r>
              <a:rPr lang="en-US" dirty="0" smtClean="0"/>
              <a:t>missing</a:t>
            </a:r>
            <a:r>
              <a:rPr lang="sr-Latn-RS" dirty="0" smtClean="0"/>
              <a:t>, so </a:t>
            </a:r>
            <a:r>
              <a:rPr lang="en-US" dirty="0" smtClean="0"/>
              <a:t>spontaneous </a:t>
            </a:r>
            <a:r>
              <a:rPr lang="en-US" dirty="0"/>
              <a:t>hemorrhages or severe bleeding following an </a:t>
            </a:r>
            <a:r>
              <a:rPr lang="en-US" dirty="0" smtClean="0"/>
              <a:t>injury</a:t>
            </a:r>
            <a:r>
              <a:rPr lang="sr-Latn-RS" dirty="0" smtClean="0"/>
              <a:t> may occur</a:t>
            </a:r>
            <a:r>
              <a:rPr lang="en-US" dirty="0" smtClean="0"/>
              <a:t>. </a:t>
            </a:r>
            <a:endParaRPr lang="sr-Latn-RS" dirty="0" smtClean="0"/>
          </a:p>
          <a:p>
            <a:pPr lvl="1"/>
            <a:r>
              <a:rPr lang="en-US" b="1" dirty="0"/>
              <a:t>Muscular dystrophy </a:t>
            </a:r>
            <a:r>
              <a:rPr lang="en-US" dirty="0"/>
              <a:t>(DIS-</a:t>
            </a:r>
            <a:r>
              <a:rPr lang="en-US" dirty="0" err="1"/>
              <a:t>troh</a:t>
            </a:r>
            <a:r>
              <a:rPr lang="en-US" dirty="0"/>
              <a:t>-fee), a group of genetic diseases that are characterized by progressive weak ness and degeneration of the skeletal muscles that control movement.</a:t>
            </a:r>
          </a:p>
        </p:txBody>
      </p:sp>
    </p:spTree>
    <p:extLst>
      <p:ext uri="{BB962C8B-B14F-4D97-AF65-F5344CB8AC3E}">
        <p14:creationId xmlns:p14="http://schemas.microsoft.com/office/powerpoint/2010/main" val="646278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TISSUES</a:t>
            </a:r>
          </a:p>
        </p:txBody>
      </p:sp>
      <p:sp>
        <p:nvSpPr>
          <p:cNvPr id="3" name="Content Placeholder 2"/>
          <p:cNvSpPr>
            <a:spLocks noGrp="1"/>
          </p:cNvSpPr>
          <p:nvPr>
            <p:ph idx="1"/>
          </p:nvPr>
        </p:nvSpPr>
        <p:spPr>
          <a:xfrm>
            <a:off x="610709" y="1894400"/>
            <a:ext cx="8755087" cy="4888955"/>
          </a:xfrm>
        </p:spPr>
        <p:txBody>
          <a:bodyPr>
            <a:normAutofit fontScale="70000" lnSpcReduction="20000"/>
          </a:bodyPr>
          <a:lstStyle/>
          <a:p>
            <a:r>
              <a:rPr lang="en-US" dirty="0" smtClean="0"/>
              <a:t>A</a:t>
            </a:r>
            <a:r>
              <a:rPr lang="sr-Latn-RS" dirty="0" smtClean="0"/>
              <a:t> </a:t>
            </a:r>
            <a:r>
              <a:rPr lang="en-US" dirty="0" smtClean="0"/>
              <a:t>tissue</a:t>
            </a:r>
            <a:r>
              <a:rPr lang="sr-Latn-RS" dirty="0" smtClean="0"/>
              <a:t> </a:t>
            </a:r>
            <a:r>
              <a:rPr lang="en-US" dirty="0" smtClean="0"/>
              <a:t>is</a:t>
            </a:r>
            <a:r>
              <a:rPr lang="sr-Latn-RS" dirty="0" smtClean="0"/>
              <a:t> </a:t>
            </a:r>
            <a:r>
              <a:rPr lang="en-US" dirty="0" smtClean="0"/>
              <a:t>a</a:t>
            </a:r>
            <a:r>
              <a:rPr lang="sr-Latn-RS" dirty="0" smtClean="0"/>
              <a:t> </a:t>
            </a:r>
            <a:r>
              <a:rPr lang="en-US" dirty="0" smtClean="0"/>
              <a:t>group</a:t>
            </a:r>
            <a:r>
              <a:rPr lang="sr-Latn-RS" dirty="0" smtClean="0"/>
              <a:t> </a:t>
            </a:r>
            <a:r>
              <a:rPr lang="en-US" dirty="0" smtClean="0"/>
              <a:t>or layer</a:t>
            </a:r>
            <a:r>
              <a:rPr lang="sr-Latn-RS" dirty="0" smtClean="0"/>
              <a:t> </a:t>
            </a:r>
            <a:r>
              <a:rPr lang="en-US" dirty="0" smtClean="0"/>
              <a:t>of similarly</a:t>
            </a:r>
            <a:r>
              <a:rPr lang="sr-Latn-RS" dirty="0" smtClean="0"/>
              <a:t> </a:t>
            </a:r>
            <a:r>
              <a:rPr lang="en-US" dirty="0" smtClean="0"/>
              <a:t>specialized</a:t>
            </a:r>
            <a:r>
              <a:rPr lang="sr-Latn-RS" dirty="0" smtClean="0"/>
              <a:t> </a:t>
            </a:r>
            <a:r>
              <a:rPr lang="en-US" dirty="0" smtClean="0"/>
              <a:t>cells </a:t>
            </a:r>
            <a:r>
              <a:rPr lang="en-US" dirty="0"/>
              <a:t>that </a:t>
            </a:r>
            <a:r>
              <a:rPr lang="en-US" dirty="0" smtClean="0"/>
              <a:t>join</a:t>
            </a:r>
            <a:r>
              <a:rPr lang="sr-Latn-RS" dirty="0" smtClean="0"/>
              <a:t> </a:t>
            </a:r>
            <a:r>
              <a:rPr lang="en-US" dirty="0" smtClean="0"/>
              <a:t>together to</a:t>
            </a:r>
            <a:r>
              <a:rPr lang="sr-Latn-RS" dirty="0" smtClean="0"/>
              <a:t> </a:t>
            </a:r>
            <a:r>
              <a:rPr lang="en-US" dirty="0" smtClean="0"/>
              <a:t>perform</a:t>
            </a:r>
            <a:r>
              <a:rPr lang="sr-Latn-RS" dirty="0" smtClean="0"/>
              <a:t> </a:t>
            </a:r>
            <a:r>
              <a:rPr lang="en-US" dirty="0" smtClean="0"/>
              <a:t>certain</a:t>
            </a:r>
            <a:r>
              <a:rPr lang="sr-Latn-RS" dirty="0" smtClean="0"/>
              <a:t> </a:t>
            </a:r>
            <a:r>
              <a:rPr lang="en-US" dirty="0" smtClean="0"/>
              <a:t>specific </a:t>
            </a:r>
            <a:r>
              <a:rPr lang="en-US" dirty="0"/>
              <a:t>functions. </a:t>
            </a:r>
            <a:endParaRPr lang="sr-Latn-RS" dirty="0" smtClean="0"/>
          </a:p>
          <a:p>
            <a:r>
              <a:rPr lang="en-US" b="1" dirty="0" smtClean="0"/>
              <a:t>Histology</a:t>
            </a:r>
            <a:r>
              <a:rPr lang="en-US" dirty="0" smtClean="0"/>
              <a:t> </a:t>
            </a:r>
            <a:r>
              <a:rPr lang="en-US" dirty="0"/>
              <a:t>(hiss-TOL-oh-</a:t>
            </a:r>
            <a:r>
              <a:rPr lang="en-US" dirty="0" err="1"/>
              <a:t>jee</a:t>
            </a:r>
            <a:r>
              <a:rPr lang="en-US" dirty="0"/>
              <a:t>) is the </a:t>
            </a:r>
            <a:r>
              <a:rPr lang="en-US" dirty="0" smtClean="0"/>
              <a:t>study</a:t>
            </a:r>
            <a:r>
              <a:rPr lang="sr-Latn-RS" dirty="0" smtClean="0"/>
              <a:t> </a:t>
            </a:r>
            <a:r>
              <a:rPr lang="en-US" dirty="0" smtClean="0"/>
              <a:t>of </a:t>
            </a:r>
            <a:r>
              <a:rPr lang="en-US" dirty="0"/>
              <a:t>the </a:t>
            </a:r>
            <a:r>
              <a:rPr lang="en-US" dirty="0" smtClean="0"/>
              <a:t>structure</a:t>
            </a:r>
            <a:r>
              <a:rPr lang="en-US" dirty="0"/>
              <a:t>, composition, and </a:t>
            </a:r>
            <a:r>
              <a:rPr lang="en-US" dirty="0" smtClean="0"/>
              <a:t>function</a:t>
            </a:r>
            <a:r>
              <a:rPr lang="sr-Latn-RS" dirty="0" smtClean="0"/>
              <a:t> </a:t>
            </a:r>
            <a:r>
              <a:rPr lang="en-US" dirty="0" smtClean="0"/>
              <a:t>of </a:t>
            </a:r>
            <a:r>
              <a:rPr lang="en-US" dirty="0"/>
              <a:t>tissues (</a:t>
            </a:r>
            <a:r>
              <a:rPr lang="en-US" i="1" dirty="0" err="1" smtClean="0"/>
              <a:t>hist</a:t>
            </a:r>
            <a:r>
              <a:rPr lang="sr-Latn-RS" dirty="0" smtClean="0"/>
              <a:t> </a:t>
            </a:r>
            <a:r>
              <a:rPr lang="en-US" dirty="0" smtClean="0"/>
              <a:t>means </a:t>
            </a:r>
            <a:r>
              <a:rPr lang="en-US" dirty="0"/>
              <a:t>tissue, </a:t>
            </a:r>
            <a:r>
              <a:rPr lang="en-US" dirty="0" smtClean="0"/>
              <a:t>and</a:t>
            </a:r>
            <a:r>
              <a:rPr lang="sr-Latn-RS" dirty="0" smtClean="0"/>
              <a:t> </a:t>
            </a:r>
            <a:r>
              <a:rPr lang="en-US" dirty="0" smtClean="0"/>
              <a:t>-</a:t>
            </a:r>
            <a:r>
              <a:rPr lang="en-US" i="1" dirty="0" smtClean="0"/>
              <a:t>ology</a:t>
            </a:r>
            <a:r>
              <a:rPr lang="sr-Latn-RS" dirty="0" smtClean="0"/>
              <a:t> </a:t>
            </a:r>
            <a:r>
              <a:rPr lang="en-US" dirty="0" smtClean="0"/>
              <a:t>means </a:t>
            </a:r>
            <a:r>
              <a:rPr lang="en-US" dirty="0"/>
              <a:t>a study of). </a:t>
            </a:r>
            <a:endParaRPr lang="sr-Latn-RS" dirty="0" smtClean="0"/>
          </a:p>
          <a:p>
            <a:r>
              <a:rPr lang="en-US" dirty="0" smtClean="0"/>
              <a:t>A </a:t>
            </a:r>
            <a:r>
              <a:rPr lang="en-US" b="1" dirty="0"/>
              <a:t>histologist</a:t>
            </a:r>
            <a:r>
              <a:rPr lang="en-US" dirty="0"/>
              <a:t> (hiss-TOL-oh-</a:t>
            </a:r>
            <a:r>
              <a:rPr lang="en-US" dirty="0" err="1"/>
              <a:t>jist</a:t>
            </a:r>
            <a:r>
              <a:rPr lang="en-US" dirty="0"/>
              <a:t>) is a specialist in the study of the </a:t>
            </a:r>
            <a:r>
              <a:rPr lang="en-US" dirty="0" smtClean="0"/>
              <a:t>organization</a:t>
            </a:r>
            <a:r>
              <a:rPr lang="sr-Latn-RS" dirty="0" smtClean="0"/>
              <a:t> </a:t>
            </a:r>
            <a:r>
              <a:rPr lang="en-US" dirty="0" smtClean="0"/>
              <a:t>of </a:t>
            </a:r>
            <a:r>
              <a:rPr lang="en-US" dirty="0"/>
              <a:t>tissues at all levels (</a:t>
            </a:r>
            <a:r>
              <a:rPr lang="en-US" i="1" dirty="0" err="1" smtClean="0"/>
              <a:t>hist</a:t>
            </a:r>
            <a:r>
              <a:rPr lang="sr-Latn-RS" dirty="0" smtClean="0"/>
              <a:t> </a:t>
            </a:r>
            <a:r>
              <a:rPr lang="en-US" dirty="0" smtClean="0"/>
              <a:t>means </a:t>
            </a:r>
            <a:r>
              <a:rPr lang="en-US" dirty="0"/>
              <a:t>tissue, </a:t>
            </a:r>
            <a:r>
              <a:rPr lang="en-US" dirty="0" smtClean="0"/>
              <a:t>and</a:t>
            </a:r>
            <a:r>
              <a:rPr lang="sr-Latn-RS" dirty="0" smtClean="0"/>
              <a:t> </a:t>
            </a:r>
            <a:r>
              <a:rPr lang="en-US" dirty="0" smtClean="0"/>
              <a:t>-</a:t>
            </a:r>
            <a:r>
              <a:rPr lang="en-US" i="1" dirty="0" err="1" smtClean="0"/>
              <a:t>ologist</a:t>
            </a:r>
            <a:r>
              <a:rPr lang="sr-Latn-RS" dirty="0" smtClean="0"/>
              <a:t> </a:t>
            </a:r>
            <a:r>
              <a:rPr lang="en-US" dirty="0" smtClean="0"/>
              <a:t>means </a:t>
            </a:r>
            <a:r>
              <a:rPr lang="en-US" dirty="0"/>
              <a:t>specialist). </a:t>
            </a:r>
            <a:endParaRPr lang="sr-Latn-RS" dirty="0" smtClean="0"/>
          </a:p>
          <a:p>
            <a:r>
              <a:rPr lang="en-US" dirty="0" smtClean="0"/>
              <a:t>The four</a:t>
            </a:r>
            <a:r>
              <a:rPr lang="sr-Latn-RS" dirty="0" smtClean="0"/>
              <a:t> </a:t>
            </a:r>
            <a:r>
              <a:rPr lang="en-US" dirty="0" smtClean="0"/>
              <a:t>main</a:t>
            </a:r>
            <a:r>
              <a:rPr lang="sr-Latn-RS" dirty="0" smtClean="0"/>
              <a:t> </a:t>
            </a:r>
            <a:r>
              <a:rPr lang="en-US" dirty="0" smtClean="0"/>
              <a:t>types</a:t>
            </a:r>
            <a:r>
              <a:rPr lang="sr-Latn-RS" dirty="0" smtClean="0"/>
              <a:t> </a:t>
            </a:r>
            <a:r>
              <a:rPr lang="en-US" dirty="0" smtClean="0"/>
              <a:t>of tissue</a:t>
            </a:r>
            <a:r>
              <a:rPr lang="sr-Latn-RS" dirty="0" smtClean="0"/>
              <a:t> </a:t>
            </a:r>
            <a:r>
              <a:rPr lang="en-US" dirty="0" smtClean="0"/>
              <a:t>are</a:t>
            </a:r>
            <a:r>
              <a:rPr lang="en-US" dirty="0"/>
              <a:t>: </a:t>
            </a:r>
            <a:endParaRPr lang="sr-Latn-RS" dirty="0" err="1" smtClean="0"/>
          </a:p>
          <a:p>
            <a:pPr lvl="1"/>
            <a:r>
              <a:rPr lang="en-US" dirty="0" smtClean="0"/>
              <a:t>Epithelial </a:t>
            </a:r>
            <a:r>
              <a:rPr lang="en-US" dirty="0"/>
              <a:t>tissues </a:t>
            </a:r>
            <a:endParaRPr lang="sr-Latn-RS" dirty="0" err="1" smtClean="0"/>
          </a:p>
          <a:p>
            <a:pPr lvl="1"/>
            <a:r>
              <a:rPr lang="en-US" dirty="0" smtClean="0"/>
              <a:t>Connective</a:t>
            </a:r>
            <a:r>
              <a:rPr lang="sr-Latn-RS" dirty="0" smtClean="0"/>
              <a:t> </a:t>
            </a:r>
            <a:r>
              <a:rPr lang="en-US" dirty="0" smtClean="0"/>
              <a:t>tissues </a:t>
            </a:r>
            <a:endParaRPr lang="sr-Latn-RS" dirty="0" err="1" smtClean="0"/>
          </a:p>
          <a:p>
            <a:pPr lvl="1"/>
            <a:r>
              <a:rPr lang="en-US" dirty="0" smtClean="0"/>
              <a:t>Muscle</a:t>
            </a:r>
            <a:r>
              <a:rPr lang="sr-Latn-RS" dirty="0" smtClean="0"/>
              <a:t> </a:t>
            </a:r>
            <a:r>
              <a:rPr lang="en-US" dirty="0" smtClean="0"/>
              <a:t>tissue </a:t>
            </a:r>
            <a:endParaRPr lang="sr-Latn-RS" dirty="0" err="1" smtClean="0"/>
          </a:p>
          <a:p>
            <a:pPr lvl="1"/>
            <a:r>
              <a:rPr lang="en-US" dirty="0" smtClean="0"/>
              <a:t>Nerve</a:t>
            </a:r>
            <a:r>
              <a:rPr lang="sr-Latn-RS" dirty="0" smtClean="0"/>
              <a:t> </a:t>
            </a:r>
            <a:r>
              <a:rPr lang="en-US" dirty="0" smtClean="0"/>
              <a:t>tissue</a:t>
            </a:r>
            <a:endParaRPr lang="en-US" dirty="0"/>
          </a:p>
        </p:txBody>
      </p:sp>
    </p:spTree>
    <p:extLst>
      <p:ext uri="{BB962C8B-B14F-4D97-AF65-F5344CB8AC3E}">
        <p14:creationId xmlns:p14="http://schemas.microsoft.com/office/powerpoint/2010/main" val="367437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Medical terms</a:t>
            </a:r>
            <a:endParaRPr lang="en-US" dirty="0"/>
          </a:p>
        </p:txBody>
      </p:sp>
      <p:sp>
        <p:nvSpPr>
          <p:cNvPr id="3" name="Content Placeholder 2"/>
          <p:cNvSpPr>
            <a:spLocks noGrp="1"/>
          </p:cNvSpPr>
          <p:nvPr>
            <p:ph idx="1"/>
          </p:nvPr>
        </p:nvSpPr>
        <p:spPr>
          <a:xfrm>
            <a:off x="610709" y="1614197"/>
            <a:ext cx="8755087" cy="5113174"/>
          </a:xfrm>
        </p:spPr>
        <p:txBody>
          <a:bodyPr>
            <a:normAutofit fontScale="85000" lnSpcReduction="20000"/>
          </a:bodyPr>
          <a:lstStyle/>
          <a:p>
            <a:r>
              <a:rPr lang="en-US" dirty="0"/>
              <a:t>abdominal cavity (</a:t>
            </a:r>
            <a:r>
              <a:rPr lang="en-US" dirty="0" err="1"/>
              <a:t>ab</a:t>
            </a:r>
            <a:r>
              <a:rPr lang="en-US" dirty="0"/>
              <a:t>-DOM-</a:t>
            </a:r>
            <a:r>
              <a:rPr lang="en-US" dirty="0" err="1"/>
              <a:t>ih</a:t>
            </a:r>
            <a:r>
              <a:rPr lang="en-US" dirty="0"/>
              <a:t>-</a:t>
            </a:r>
            <a:r>
              <a:rPr lang="en-US" dirty="0" err="1"/>
              <a:t>nal</a:t>
            </a:r>
            <a:r>
              <a:rPr lang="en-US" dirty="0"/>
              <a:t>) </a:t>
            </a:r>
            <a:endParaRPr lang="sr-Latn-RS" dirty="0" smtClean="0"/>
          </a:p>
          <a:p>
            <a:r>
              <a:rPr lang="en-US" dirty="0" err="1" smtClean="0"/>
              <a:t>adenectomy</a:t>
            </a:r>
            <a:r>
              <a:rPr lang="en-US" dirty="0" smtClean="0"/>
              <a:t> </a:t>
            </a:r>
            <a:r>
              <a:rPr lang="en-US" dirty="0"/>
              <a:t>(ad-eh-NECK-</a:t>
            </a:r>
            <a:r>
              <a:rPr lang="en-US" dirty="0" err="1"/>
              <a:t>toh</a:t>
            </a:r>
            <a:r>
              <a:rPr lang="en-US" dirty="0"/>
              <a:t>-</a:t>
            </a:r>
            <a:r>
              <a:rPr lang="en-US" dirty="0" err="1"/>
              <a:t>mee</a:t>
            </a:r>
            <a:r>
              <a:rPr lang="en-US" dirty="0"/>
              <a:t>) </a:t>
            </a:r>
            <a:r>
              <a:rPr lang="en-US" dirty="0" smtClean="0"/>
              <a:t> </a:t>
            </a:r>
            <a:endParaRPr lang="sr-Latn-RS" dirty="0" smtClean="0"/>
          </a:p>
          <a:p>
            <a:r>
              <a:rPr lang="en-US" dirty="0" smtClean="0"/>
              <a:t>adenocarcinoma </a:t>
            </a:r>
            <a:r>
              <a:rPr lang="en-US" dirty="0"/>
              <a:t>(ad-eh-</a:t>
            </a:r>
            <a:r>
              <a:rPr lang="en-US" dirty="0" err="1"/>
              <a:t>noh</a:t>
            </a:r>
            <a:r>
              <a:rPr lang="en-US" dirty="0"/>
              <a:t>-</a:t>
            </a:r>
            <a:r>
              <a:rPr lang="en-US" dirty="0" err="1"/>
              <a:t>kar-sih</a:t>
            </a:r>
            <a:r>
              <a:rPr lang="en-US" dirty="0"/>
              <a:t> NOH-</a:t>
            </a:r>
            <a:r>
              <a:rPr lang="en-US" dirty="0" err="1"/>
              <a:t>mah</a:t>
            </a:r>
            <a:r>
              <a:rPr lang="en-US" dirty="0"/>
              <a:t>) </a:t>
            </a:r>
            <a:r>
              <a:rPr lang="en-US" dirty="0" smtClean="0"/>
              <a:t> </a:t>
            </a:r>
            <a:endParaRPr lang="sr-Latn-RS" dirty="0" smtClean="0"/>
          </a:p>
          <a:p>
            <a:r>
              <a:rPr lang="en-US" dirty="0" smtClean="0"/>
              <a:t>adenoma(ad-eh-NOH-</a:t>
            </a:r>
            <a:r>
              <a:rPr lang="en-US" dirty="0" err="1" smtClean="0"/>
              <a:t>mah</a:t>
            </a:r>
            <a:r>
              <a:rPr lang="en-US" dirty="0"/>
              <a:t>) </a:t>
            </a:r>
            <a:endParaRPr lang="sr-Latn-RS" dirty="0" smtClean="0"/>
          </a:p>
          <a:p>
            <a:r>
              <a:rPr lang="en-US" dirty="0" err="1" smtClean="0"/>
              <a:t>adenomalacia</a:t>
            </a:r>
            <a:r>
              <a:rPr lang="en-US" dirty="0" smtClean="0"/>
              <a:t> </a:t>
            </a:r>
            <a:r>
              <a:rPr lang="en-US" dirty="0"/>
              <a:t>(ad-eh-</a:t>
            </a:r>
            <a:r>
              <a:rPr lang="en-US" dirty="0" err="1"/>
              <a:t>noh</a:t>
            </a:r>
            <a:r>
              <a:rPr lang="en-US" dirty="0"/>
              <a:t>-</a:t>
            </a:r>
            <a:r>
              <a:rPr lang="en-US" dirty="0" err="1"/>
              <a:t>mah</a:t>
            </a:r>
            <a:r>
              <a:rPr lang="en-US" dirty="0"/>
              <a:t>-LAY-</a:t>
            </a:r>
            <a:r>
              <a:rPr lang="en-US" dirty="0" err="1"/>
              <a:t>shee</a:t>
            </a:r>
            <a:r>
              <a:rPr lang="en-US" dirty="0"/>
              <a:t>-ah) </a:t>
            </a:r>
            <a:r>
              <a:rPr lang="en-US" dirty="0" smtClean="0"/>
              <a:t> </a:t>
            </a:r>
            <a:endParaRPr lang="sr-Latn-RS" dirty="0" smtClean="0"/>
          </a:p>
          <a:p>
            <a:r>
              <a:rPr lang="en-US" dirty="0" err="1" smtClean="0"/>
              <a:t>adenosclerosis</a:t>
            </a:r>
            <a:r>
              <a:rPr lang="en-US" dirty="0" smtClean="0"/>
              <a:t> </a:t>
            </a:r>
            <a:r>
              <a:rPr lang="en-US" dirty="0"/>
              <a:t>(ad-eh-</a:t>
            </a:r>
            <a:r>
              <a:rPr lang="en-US" dirty="0" err="1"/>
              <a:t>noh</a:t>
            </a:r>
            <a:r>
              <a:rPr lang="en-US" dirty="0"/>
              <a:t>-</a:t>
            </a:r>
            <a:r>
              <a:rPr lang="en-US" dirty="0" err="1"/>
              <a:t>skleh</a:t>
            </a:r>
            <a:r>
              <a:rPr lang="en-US" dirty="0"/>
              <a:t>-ROH-sis) </a:t>
            </a:r>
            <a:endParaRPr lang="sr-Latn-RS" dirty="0" smtClean="0"/>
          </a:p>
          <a:p>
            <a:r>
              <a:rPr lang="en-US" dirty="0" err="1" smtClean="0"/>
              <a:t>anaplasia</a:t>
            </a:r>
            <a:r>
              <a:rPr lang="en-US" dirty="0" smtClean="0"/>
              <a:t> </a:t>
            </a:r>
            <a:r>
              <a:rPr lang="en-US" dirty="0"/>
              <a:t>(an-ah-PLAY-zee-ah) </a:t>
            </a:r>
            <a:r>
              <a:rPr lang="en-US" dirty="0" smtClean="0"/>
              <a:t> </a:t>
            </a:r>
            <a:endParaRPr lang="sr-Latn-RS" dirty="0" smtClean="0"/>
          </a:p>
          <a:p>
            <a:r>
              <a:rPr lang="en-US" dirty="0" smtClean="0"/>
              <a:t>anatomy </a:t>
            </a:r>
            <a:r>
              <a:rPr lang="en-US" dirty="0"/>
              <a:t>(ah-NAT-oh-</a:t>
            </a:r>
            <a:r>
              <a:rPr lang="en-US" dirty="0" err="1"/>
              <a:t>mee</a:t>
            </a:r>
            <a:r>
              <a:rPr lang="en-US" dirty="0"/>
              <a:t>) </a:t>
            </a:r>
            <a:endParaRPr lang="sr-Latn-RS" dirty="0" smtClean="0"/>
          </a:p>
          <a:p>
            <a:r>
              <a:rPr lang="en-US" dirty="0" smtClean="0"/>
              <a:t>anomaly </a:t>
            </a:r>
            <a:r>
              <a:rPr lang="en-US" dirty="0"/>
              <a:t>(ah-NOM-ah-lee) </a:t>
            </a:r>
            <a:endParaRPr lang="sr-Latn-RS" dirty="0" smtClean="0"/>
          </a:p>
          <a:p>
            <a:r>
              <a:rPr lang="en-US" dirty="0" smtClean="0"/>
              <a:t>anterior </a:t>
            </a:r>
            <a:r>
              <a:rPr lang="en-US" dirty="0"/>
              <a:t>(an-TEER-</a:t>
            </a:r>
            <a:r>
              <a:rPr lang="en-US" dirty="0" err="1"/>
              <a:t>ee</a:t>
            </a:r>
            <a:r>
              <a:rPr lang="en-US" dirty="0"/>
              <a:t>-or)</a:t>
            </a:r>
          </a:p>
        </p:txBody>
      </p:sp>
    </p:spTree>
    <p:extLst>
      <p:ext uri="{BB962C8B-B14F-4D97-AF65-F5344CB8AC3E}">
        <p14:creationId xmlns:p14="http://schemas.microsoft.com/office/powerpoint/2010/main" val="18293722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Epithelial</a:t>
            </a:r>
            <a:r>
              <a:rPr lang="sr-Latn-RS" dirty="0" smtClean="0"/>
              <a:t> </a:t>
            </a:r>
            <a:r>
              <a:rPr lang="en-US" dirty="0" smtClean="0"/>
              <a:t>Tissues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Epithelial tissues </a:t>
            </a:r>
            <a:r>
              <a:rPr lang="en-US" dirty="0"/>
              <a:t>(</a:t>
            </a:r>
            <a:r>
              <a:rPr lang="en-US" dirty="0" err="1"/>
              <a:t>ep</a:t>
            </a:r>
            <a:r>
              <a:rPr lang="en-US" dirty="0"/>
              <a:t>-</a:t>
            </a:r>
            <a:r>
              <a:rPr lang="en-US" dirty="0" err="1"/>
              <a:t>ih</a:t>
            </a:r>
            <a:r>
              <a:rPr lang="en-US" dirty="0"/>
              <a:t>-THEE-lee-al) </a:t>
            </a:r>
            <a:r>
              <a:rPr lang="en-US" dirty="0" smtClean="0"/>
              <a:t>form</a:t>
            </a:r>
            <a:r>
              <a:rPr lang="sr-Latn-RS" dirty="0" smtClean="0"/>
              <a:t> </a:t>
            </a:r>
            <a:r>
              <a:rPr lang="en-US" dirty="0" smtClean="0"/>
              <a:t>a</a:t>
            </a:r>
            <a:r>
              <a:rPr lang="sr-Latn-RS" dirty="0" smtClean="0"/>
              <a:t> </a:t>
            </a:r>
            <a:r>
              <a:rPr lang="en-US" dirty="0" smtClean="0"/>
              <a:t>protective </a:t>
            </a:r>
            <a:r>
              <a:rPr lang="en-US" dirty="0"/>
              <a:t>covering for all of the internal </a:t>
            </a:r>
            <a:r>
              <a:rPr lang="en-US" dirty="0" smtClean="0"/>
              <a:t>and</a:t>
            </a:r>
            <a:r>
              <a:rPr lang="sr-Latn-RS" dirty="0" smtClean="0"/>
              <a:t> </a:t>
            </a:r>
            <a:r>
              <a:rPr lang="en-US" dirty="0" smtClean="0"/>
              <a:t>external surfaces</a:t>
            </a:r>
            <a:r>
              <a:rPr lang="sr-Latn-RS" dirty="0" smtClean="0"/>
              <a:t> </a:t>
            </a:r>
            <a:r>
              <a:rPr lang="en-US" dirty="0" smtClean="0"/>
              <a:t>of the</a:t>
            </a:r>
            <a:r>
              <a:rPr lang="sr-Latn-RS" dirty="0" smtClean="0"/>
              <a:t> </a:t>
            </a:r>
            <a:r>
              <a:rPr lang="en-US" dirty="0" smtClean="0"/>
              <a:t>body.</a:t>
            </a:r>
            <a:r>
              <a:rPr lang="sr-Latn-RS" dirty="0" smtClean="0"/>
              <a:t> </a:t>
            </a:r>
            <a:r>
              <a:rPr lang="en-US" dirty="0" smtClean="0"/>
              <a:t>These</a:t>
            </a:r>
            <a:r>
              <a:rPr lang="sr-Latn-RS" dirty="0" smtClean="0"/>
              <a:t> </a:t>
            </a:r>
            <a:r>
              <a:rPr lang="en-US" dirty="0" smtClean="0"/>
              <a:t>tissues</a:t>
            </a:r>
            <a:r>
              <a:rPr lang="sr-Latn-RS" dirty="0" smtClean="0"/>
              <a:t> </a:t>
            </a:r>
            <a:r>
              <a:rPr lang="en-US" dirty="0" smtClean="0"/>
              <a:t>also</a:t>
            </a:r>
            <a:r>
              <a:rPr lang="sr-Latn-RS" dirty="0" smtClean="0"/>
              <a:t> </a:t>
            </a:r>
            <a:r>
              <a:rPr lang="en-US" dirty="0" smtClean="0"/>
              <a:t>form</a:t>
            </a:r>
            <a:r>
              <a:rPr lang="sr-Latn-RS" dirty="0" smtClean="0"/>
              <a:t> </a:t>
            </a:r>
            <a:r>
              <a:rPr lang="en-US" dirty="0" smtClean="0"/>
              <a:t>glands</a:t>
            </a:r>
            <a:r>
              <a:rPr lang="en-US" dirty="0"/>
              <a:t>. </a:t>
            </a:r>
            <a:endParaRPr lang="sr-Latn-RS" dirty="0" err="1" smtClean="0"/>
          </a:p>
          <a:p>
            <a:pPr lvl="1"/>
            <a:r>
              <a:rPr lang="en-US" b="1" dirty="0" smtClean="0"/>
              <a:t>Epithelium</a:t>
            </a:r>
            <a:r>
              <a:rPr lang="sr-Latn-RS" dirty="0" smtClean="0"/>
              <a:t> </a:t>
            </a:r>
            <a:r>
              <a:rPr lang="en-US" dirty="0" smtClean="0"/>
              <a:t>(</a:t>
            </a:r>
            <a:r>
              <a:rPr lang="en-US" dirty="0" err="1" smtClean="0"/>
              <a:t>ep</a:t>
            </a:r>
            <a:r>
              <a:rPr lang="en-US" dirty="0" smtClean="0"/>
              <a:t>-</a:t>
            </a:r>
            <a:r>
              <a:rPr lang="en-US" dirty="0" err="1" smtClean="0"/>
              <a:t>ih</a:t>
            </a:r>
            <a:r>
              <a:rPr lang="en-US" dirty="0" smtClean="0"/>
              <a:t>-THEE-lee-um) is</a:t>
            </a:r>
            <a:r>
              <a:rPr lang="sr-Latn-RS" dirty="0" smtClean="0"/>
              <a:t> </a:t>
            </a:r>
            <a:r>
              <a:rPr lang="en-US" dirty="0" smtClean="0"/>
              <a:t>the</a:t>
            </a:r>
            <a:r>
              <a:rPr lang="sr-Latn-RS" dirty="0" smtClean="0"/>
              <a:t> </a:t>
            </a:r>
            <a:r>
              <a:rPr lang="en-US" dirty="0" smtClean="0"/>
              <a:t>specialized epithelial tissue</a:t>
            </a:r>
            <a:r>
              <a:rPr lang="sr-Latn-RS" dirty="0" smtClean="0"/>
              <a:t> </a:t>
            </a:r>
            <a:r>
              <a:rPr lang="en-US" dirty="0" smtClean="0"/>
              <a:t>that forms</a:t>
            </a:r>
            <a:r>
              <a:rPr lang="sr-Latn-RS" dirty="0" smtClean="0"/>
              <a:t> </a:t>
            </a:r>
            <a:r>
              <a:rPr lang="en-US" dirty="0" smtClean="0"/>
              <a:t>the</a:t>
            </a:r>
            <a:r>
              <a:rPr lang="sr-Latn-RS" dirty="0" smtClean="0"/>
              <a:t> </a:t>
            </a:r>
            <a:r>
              <a:rPr lang="en-US" dirty="0" smtClean="0"/>
              <a:t>epidermis</a:t>
            </a:r>
            <a:r>
              <a:rPr lang="sr-Latn-RS" dirty="0" smtClean="0"/>
              <a:t> </a:t>
            </a:r>
            <a:r>
              <a:rPr lang="en-US" dirty="0" smtClean="0"/>
              <a:t>of the</a:t>
            </a:r>
            <a:r>
              <a:rPr lang="sr-Latn-RS" dirty="0" smtClean="0"/>
              <a:t> </a:t>
            </a:r>
            <a:r>
              <a:rPr lang="en-US" dirty="0" smtClean="0"/>
              <a:t>skin and</a:t>
            </a:r>
            <a:r>
              <a:rPr lang="sr-Latn-RS" dirty="0" smtClean="0"/>
              <a:t> </a:t>
            </a:r>
            <a:r>
              <a:rPr lang="en-US" dirty="0" smtClean="0"/>
              <a:t>the</a:t>
            </a:r>
            <a:r>
              <a:rPr lang="sr-Latn-RS" dirty="0" smtClean="0"/>
              <a:t> </a:t>
            </a:r>
            <a:r>
              <a:rPr lang="en-US" dirty="0" smtClean="0"/>
              <a:t>surface</a:t>
            </a:r>
            <a:r>
              <a:rPr lang="sr-Latn-RS" dirty="0" smtClean="0"/>
              <a:t> </a:t>
            </a:r>
            <a:r>
              <a:rPr lang="en-US" dirty="0" smtClean="0"/>
              <a:t>layer</a:t>
            </a:r>
            <a:r>
              <a:rPr lang="sr-Latn-RS" dirty="0" smtClean="0"/>
              <a:t> </a:t>
            </a:r>
            <a:r>
              <a:rPr lang="en-US" dirty="0" smtClean="0"/>
              <a:t>of</a:t>
            </a:r>
            <a:r>
              <a:rPr lang="sr-Latn-RS" dirty="0" smtClean="0"/>
              <a:t> </a:t>
            </a:r>
            <a:r>
              <a:rPr lang="en-US" dirty="0" smtClean="0"/>
              <a:t>mucous</a:t>
            </a:r>
            <a:r>
              <a:rPr lang="sr-Latn-RS" dirty="0" smtClean="0"/>
              <a:t> </a:t>
            </a:r>
            <a:r>
              <a:rPr lang="en-US" dirty="0" smtClean="0"/>
              <a:t>membranes</a:t>
            </a:r>
            <a:endParaRPr lang="sr-Latn-RS" dirty="0" smtClean="0"/>
          </a:p>
          <a:p>
            <a:pPr lvl="1"/>
            <a:r>
              <a:rPr lang="en-US" b="1" dirty="0" smtClean="0"/>
              <a:t>Endothelium</a:t>
            </a:r>
            <a:r>
              <a:rPr lang="sr-Latn-RS" dirty="0" smtClean="0"/>
              <a:t> </a:t>
            </a:r>
            <a:r>
              <a:rPr lang="en-US" dirty="0" smtClean="0"/>
              <a:t>(en-</a:t>
            </a:r>
            <a:r>
              <a:rPr lang="en-US" dirty="0" err="1" smtClean="0"/>
              <a:t>doh</a:t>
            </a:r>
            <a:r>
              <a:rPr lang="en-US" dirty="0" smtClean="0"/>
              <a:t>-THEE-lee-um) is</a:t>
            </a:r>
            <a:r>
              <a:rPr lang="sr-Latn-RS" dirty="0" smtClean="0"/>
              <a:t> </a:t>
            </a:r>
            <a:r>
              <a:rPr lang="en-US" dirty="0" smtClean="0"/>
              <a:t>the</a:t>
            </a:r>
            <a:r>
              <a:rPr lang="sr-Latn-RS" dirty="0" smtClean="0"/>
              <a:t> </a:t>
            </a:r>
            <a:r>
              <a:rPr lang="en-US" dirty="0" smtClean="0"/>
              <a:t>specialized</a:t>
            </a:r>
            <a:r>
              <a:rPr lang="sr-Latn-RS" dirty="0" smtClean="0"/>
              <a:t> </a:t>
            </a:r>
            <a:r>
              <a:rPr lang="en-US" dirty="0" smtClean="0"/>
              <a:t>epithelial tissue</a:t>
            </a:r>
            <a:r>
              <a:rPr lang="sr-Latn-RS" dirty="0" smtClean="0"/>
              <a:t> </a:t>
            </a:r>
            <a:r>
              <a:rPr lang="en-US" dirty="0" smtClean="0"/>
              <a:t>that lines</a:t>
            </a:r>
            <a:r>
              <a:rPr lang="sr-Latn-RS" dirty="0" smtClean="0"/>
              <a:t> </a:t>
            </a:r>
            <a:r>
              <a:rPr lang="en-US" dirty="0" smtClean="0"/>
              <a:t>the</a:t>
            </a:r>
            <a:r>
              <a:rPr lang="sr-Latn-RS" dirty="0" smtClean="0"/>
              <a:t> </a:t>
            </a:r>
            <a:r>
              <a:rPr lang="en-US" dirty="0" smtClean="0"/>
              <a:t>blood</a:t>
            </a:r>
            <a:r>
              <a:rPr lang="sr-Latn-RS" dirty="0" smtClean="0"/>
              <a:t> </a:t>
            </a:r>
            <a:r>
              <a:rPr lang="en-US" dirty="0" smtClean="0"/>
              <a:t>and</a:t>
            </a:r>
            <a:r>
              <a:rPr lang="sr-Latn-RS" dirty="0" smtClean="0"/>
              <a:t> </a:t>
            </a:r>
            <a:r>
              <a:rPr lang="en-US" dirty="0" smtClean="0"/>
              <a:t>lymph vessels,</a:t>
            </a:r>
            <a:r>
              <a:rPr lang="sr-Latn-RS" dirty="0" smtClean="0"/>
              <a:t> </a:t>
            </a:r>
            <a:r>
              <a:rPr lang="en-US" dirty="0" smtClean="0"/>
              <a:t>body</a:t>
            </a:r>
            <a:r>
              <a:rPr lang="sr-Latn-RS" dirty="0" smtClean="0"/>
              <a:t> </a:t>
            </a:r>
            <a:r>
              <a:rPr lang="en-US" dirty="0" smtClean="0"/>
              <a:t>cavities,</a:t>
            </a:r>
            <a:r>
              <a:rPr lang="sr-Latn-RS" dirty="0" smtClean="0"/>
              <a:t> </a:t>
            </a:r>
            <a:r>
              <a:rPr lang="en-US" dirty="0" smtClean="0"/>
              <a:t>glands,</a:t>
            </a:r>
            <a:r>
              <a:rPr lang="sr-Latn-RS" dirty="0" smtClean="0"/>
              <a:t> </a:t>
            </a:r>
            <a:r>
              <a:rPr lang="en-US" dirty="0" smtClean="0"/>
              <a:t>and</a:t>
            </a:r>
            <a:r>
              <a:rPr lang="sr-Latn-RS" dirty="0" smtClean="0"/>
              <a:t> </a:t>
            </a:r>
            <a:r>
              <a:rPr lang="en-US" dirty="0" smtClean="0"/>
              <a:t>organs.</a:t>
            </a:r>
            <a:endParaRPr lang="en-US" dirty="0"/>
          </a:p>
        </p:txBody>
      </p:sp>
    </p:spTree>
    <p:extLst>
      <p:ext uri="{BB962C8B-B14F-4D97-AF65-F5344CB8AC3E}">
        <p14:creationId xmlns:p14="http://schemas.microsoft.com/office/powerpoint/2010/main" val="4041849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Connective</a:t>
            </a:r>
            <a:r>
              <a:rPr lang="sr-Latn-RS" dirty="0" smtClean="0"/>
              <a:t> </a:t>
            </a:r>
            <a:r>
              <a:rPr lang="en-US" dirty="0" smtClean="0"/>
              <a:t>Tissues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Connective</a:t>
            </a:r>
            <a:r>
              <a:rPr lang="sr-Latn-RS" dirty="0" smtClean="0"/>
              <a:t> </a:t>
            </a:r>
            <a:r>
              <a:rPr lang="en-US" dirty="0" smtClean="0"/>
              <a:t>tissues</a:t>
            </a:r>
            <a:r>
              <a:rPr lang="sr-Latn-RS" dirty="0" smtClean="0"/>
              <a:t> </a:t>
            </a:r>
            <a:r>
              <a:rPr lang="en-US" dirty="0" smtClean="0"/>
              <a:t>support</a:t>
            </a:r>
            <a:r>
              <a:rPr lang="sr-Latn-RS" dirty="0" smtClean="0"/>
              <a:t> </a:t>
            </a:r>
            <a:r>
              <a:rPr lang="en-US" dirty="0" smtClean="0"/>
              <a:t>and</a:t>
            </a:r>
            <a:r>
              <a:rPr lang="sr-Latn-RS" dirty="0" smtClean="0"/>
              <a:t> </a:t>
            </a:r>
            <a:r>
              <a:rPr lang="en-US" dirty="0" smtClean="0"/>
              <a:t>connect</a:t>
            </a:r>
            <a:r>
              <a:rPr lang="sr-Latn-RS" dirty="0" smtClean="0"/>
              <a:t> </a:t>
            </a:r>
            <a:r>
              <a:rPr lang="en-US" dirty="0" smtClean="0"/>
              <a:t>organs</a:t>
            </a:r>
            <a:r>
              <a:rPr lang="sr-Latn-RS" dirty="0" smtClean="0"/>
              <a:t> </a:t>
            </a:r>
            <a:r>
              <a:rPr lang="en-US" dirty="0" smtClean="0"/>
              <a:t>and</a:t>
            </a:r>
            <a:r>
              <a:rPr lang="sr-Latn-RS" dirty="0" smtClean="0"/>
              <a:t> </a:t>
            </a:r>
            <a:r>
              <a:rPr lang="en-US" dirty="0" smtClean="0"/>
              <a:t>other body</a:t>
            </a:r>
            <a:r>
              <a:rPr lang="sr-Latn-RS" dirty="0" smtClean="0"/>
              <a:t> </a:t>
            </a:r>
            <a:r>
              <a:rPr lang="en-US" dirty="0" smtClean="0"/>
              <a:t>tissues.</a:t>
            </a:r>
            <a:r>
              <a:rPr lang="sr-Latn-RS" dirty="0" smtClean="0"/>
              <a:t> </a:t>
            </a:r>
            <a:r>
              <a:rPr lang="en-US" dirty="0" smtClean="0"/>
              <a:t>The</a:t>
            </a:r>
            <a:r>
              <a:rPr lang="sr-Latn-RS" dirty="0" smtClean="0"/>
              <a:t> </a:t>
            </a:r>
            <a:r>
              <a:rPr lang="en-US" dirty="0" smtClean="0"/>
              <a:t>four</a:t>
            </a:r>
            <a:r>
              <a:rPr lang="sr-Latn-RS" dirty="0" smtClean="0"/>
              <a:t> </a:t>
            </a:r>
            <a:r>
              <a:rPr lang="en-US" dirty="0" smtClean="0"/>
              <a:t>kinds</a:t>
            </a:r>
            <a:r>
              <a:rPr lang="sr-Latn-RS" dirty="0" smtClean="0"/>
              <a:t> </a:t>
            </a:r>
            <a:r>
              <a:rPr lang="en-US" dirty="0" smtClean="0"/>
              <a:t>of</a:t>
            </a:r>
            <a:r>
              <a:rPr lang="sr-Latn-RS" dirty="0" smtClean="0"/>
              <a:t> </a:t>
            </a:r>
            <a:r>
              <a:rPr lang="en-US" dirty="0" smtClean="0"/>
              <a:t>connective</a:t>
            </a:r>
            <a:r>
              <a:rPr lang="sr-Latn-RS" dirty="0" smtClean="0"/>
              <a:t> </a:t>
            </a:r>
            <a:r>
              <a:rPr lang="en-US" dirty="0" smtClean="0"/>
              <a:t>tissue</a:t>
            </a:r>
            <a:r>
              <a:rPr lang="sr-Latn-RS" dirty="0" smtClean="0"/>
              <a:t> </a:t>
            </a:r>
            <a:r>
              <a:rPr lang="en-US" dirty="0" smtClean="0"/>
              <a:t>are:</a:t>
            </a:r>
            <a:endParaRPr lang="sr-Latn-RS" dirty="0" smtClean="0"/>
          </a:p>
          <a:p>
            <a:pPr lvl="1"/>
            <a:r>
              <a:rPr lang="en-US" b="1" dirty="0" smtClean="0"/>
              <a:t>Dense</a:t>
            </a:r>
            <a:r>
              <a:rPr lang="sr-Latn-RS" b="1" dirty="0" smtClean="0"/>
              <a:t> </a:t>
            </a:r>
            <a:r>
              <a:rPr lang="en-US" b="1" dirty="0" smtClean="0"/>
              <a:t>connective</a:t>
            </a:r>
            <a:r>
              <a:rPr lang="sr-Latn-RS" b="1" dirty="0" smtClean="0"/>
              <a:t> </a:t>
            </a:r>
            <a:r>
              <a:rPr lang="en-US" b="1" dirty="0" smtClean="0"/>
              <a:t>tissues</a:t>
            </a:r>
            <a:r>
              <a:rPr lang="en-US" dirty="0" smtClean="0"/>
              <a:t>,</a:t>
            </a:r>
            <a:r>
              <a:rPr lang="sr-Latn-RS" dirty="0" smtClean="0"/>
              <a:t> </a:t>
            </a:r>
            <a:r>
              <a:rPr lang="en-US" dirty="0" smtClean="0"/>
              <a:t>such</a:t>
            </a:r>
            <a:r>
              <a:rPr lang="sr-Latn-RS" dirty="0" smtClean="0"/>
              <a:t> </a:t>
            </a:r>
            <a:r>
              <a:rPr lang="en-US" dirty="0" smtClean="0"/>
              <a:t>as</a:t>
            </a:r>
            <a:r>
              <a:rPr lang="sr-Latn-RS" dirty="0" smtClean="0"/>
              <a:t> </a:t>
            </a:r>
            <a:r>
              <a:rPr lang="en-US" dirty="0" smtClean="0"/>
              <a:t>bone</a:t>
            </a:r>
            <a:r>
              <a:rPr lang="sr-Latn-RS" dirty="0" smtClean="0"/>
              <a:t> </a:t>
            </a:r>
            <a:r>
              <a:rPr lang="en-US" dirty="0" smtClean="0"/>
              <a:t>and</a:t>
            </a:r>
            <a:r>
              <a:rPr lang="sr-Latn-RS" dirty="0" smtClean="0"/>
              <a:t> </a:t>
            </a:r>
            <a:r>
              <a:rPr lang="en-US" dirty="0" smtClean="0"/>
              <a:t>cartilage</a:t>
            </a:r>
            <a:r>
              <a:rPr lang="en-US" dirty="0"/>
              <a:t>, </a:t>
            </a:r>
            <a:r>
              <a:rPr lang="en-US" dirty="0" smtClean="0"/>
              <a:t>form</a:t>
            </a:r>
            <a:r>
              <a:rPr lang="sr-Latn-RS" dirty="0" smtClean="0"/>
              <a:t> </a:t>
            </a:r>
            <a:r>
              <a:rPr lang="en-US" dirty="0" smtClean="0"/>
              <a:t>the</a:t>
            </a:r>
            <a:r>
              <a:rPr lang="sr-Latn-RS" dirty="0" smtClean="0"/>
              <a:t> </a:t>
            </a:r>
            <a:r>
              <a:rPr lang="en-US" dirty="0" smtClean="0"/>
              <a:t>joints</a:t>
            </a:r>
            <a:r>
              <a:rPr lang="sr-Latn-RS" dirty="0" smtClean="0"/>
              <a:t> </a:t>
            </a:r>
            <a:r>
              <a:rPr lang="en-US" dirty="0" smtClean="0"/>
              <a:t>and</a:t>
            </a:r>
            <a:r>
              <a:rPr lang="sr-Latn-RS" dirty="0" smtClean="0"/>
              <a:t> </a:t>
            </a:r>
            <a:r>
              <a:rPr lang="en-US" dirty="0" smtClean="0"/>
              <a:t>frame</a:t>
            </a:r>
            <a:r>
              <a:rPr lang="sr-Latn-RS" dirty="0" smtClean="0"/>
              <a:t> </a:t>
            </a:r>
            <a:r>
              <a:rPr lang="en-US" dirty="0" smtClean="0"/>
              <a:t>work</a:t>
            </a:r>
            <a:r>
              <a:rPr lang="sr-Latn-RS" dirty="0" smtClean="0"/>
              <a:t> </a:t>
            </a:r>
            <a:r>
              <a:rPr lang="en-US" dirty="0" smtClean="0"/>
              <a:t>of the</a:t>
            </a:r>
            <a:r>
              <a:rPr lang="sr-Latn-RS" dirty="0" smtClean="0"/>
              <a:t> </a:t>
            </a:r>
            <a:r>
              <a:rPr lang="en-US" dirty="0" smtClean="0"/>
              <a:t>body.</a:t>
            </a:r>
            <a:endParaRPr lang="sr-Latn-RS" dirty="0" smtClean="0"/>
          </a:p>
          <a:p>
            <a:pPr lvl="1"/>
            <a:r>
              <a:rPr lang="en-US" b="1" dirty="0" smtClean="0"/>
              <a:t>Adipose</a:t>
            </a:r>
            <a:r>
              <a:rPr lang="sr-Latn-RS" b="1" dirty="0" smtClean="0"/>
              <a:t> </a:t>
            </a:r>
            <a:r>
              <a:rPr lang="en-US" b="1" dirty="0" smtClean="0"/>
              <a:t>tissue</a:t>
            </a:r>
            <a:r>
              <a:rPr lang="en-US" dirty="0" smtClean="0"/>
              <a:t>,</a:t>
            </a:r>
            <a:r>
              <a:rPr lang="sr-Latn-RS" dirty="0" smtClean="0"/>
              <a:t> </a:t>
            </a:r>
            <a:r>
              <a:rPr lang="en-US" dirty="0" smtClean="0"/>
              <a:t>also</a:t>
            </a:r>
            <a:r>
              <a:rPr lang="sr-Latn-RS" dirty="0" smtClean="0"/>
              <a:t> </a:t>
            </a:r>
            <a:r>
              <a:rPr lang="en-US" dirty="0" smtClean="0"/>
              <a:t>known</a:t>
            </a:r>
            <a:r>
              <a:rPr lang="sr-Latn-RS" dirty="0" smtClean="0"/>
              <a:t> </a:t>
            </a:r>
            <a:r>
              <a:rPr lang="en-US" dirty="0" smtClean="0"/>
              <a:t>as</a:t>
            </a:r>
            <a:r>
              <a:rPr lang="sr-Latn-RS" dirty="0" smtClean="0"/>
              <a:t> </a:t>
            </a:r>
            <a:r>
              <a:rPr lang="en-US" dirty="0" smtClean="0"/>
              <a:t>fat,</a:t>
            </a:r>
            <a:r>
              <a:rPr lang="sr-Latn-RS" dirty="0" smtClean="0"/>
              <a:t> </a:t>
            </a:r>
            <a:r>
              <a:rPr lang="en-US" dirty="0" smtClean="0"/>
              <a:t>provides</a:t>
            </a:r>
            <a:r>
              <a:rPr lang="sr-Latn-RS" dirty="0" smtClean="0"/>
              <a:t> </a:t>
            </a:r>
            <a:r>
              <a:rPr lang="en-US" dirty="0" smtClean="0"/>
              <a:t>protective </a:t>
            </a:r>
            <a:r>
              <a:rPr lang="en-US" dirty="0"/>
              <a:t>padding, insulation</a:t>
            </a:r>
            <a:r>
              <a:rPr lang="en-US" dirty="0" smtClean="0"/>
              <a:t>,</a:t>
            </a:r>
            <a:r>
              <a:rPr lang="sr-Latn-RS" dirty="0" smtClean="0"/>
              <a:t> </a:t>
            </a:r>
            <a:r>
              <a:rPr lang="en-US" dirty="0" smtClean="0"/>
              <a:t>and</a:t>
            </a:r>
            <a:r>
              <a:rPr lang="sr-Latn-RS" dirty="0" smtClean="0"/>
              <a:t> </a:t>
            </a:r>
            <a:r>
              <a:rPr lang="en-US" dirty="0" smtClean="0"/>
              <a:t>support</a:t>
            </a:r>
            <a:r>
              <a:rPr lang="sr-Latn-RS" dirty="0" smtClean="0"/>
              <a:t> </a:t>
            </a:r>
            <a:r>
              <a:rPr lang="en-US" dirty="0" smtClean="0"/>
              <a:t>(</a:t>
            </a:r>
            <a:r>
              <a:rPr lang="en-US" i="1" dirty="0" err="1" smtClean="0"/>
              <a:t>adip</a:t>
            </a:r>
            <a:r>
              <a:rPr lang="sr-Latn-RS" dirty="0" smtClean="0"/>
              <a:t> </a:t>
            </a:r>
            <a:r>
              <a:rPr lang="en-US" dirty="0" smtClean="0"/>
              <a:t>means</a:t>
            </a:r>
            <a:r>
              <a:rPr lang="sr-Latn-RS" dirty="0" smtClean="0"/>
              <a:t> </a:t>
            </a:r>
            <a:r>
              <a:rPr lang="en-US" dirty="0" smtClean="0"/>
              <a:t>fat,</a:t>
            </a:r>
            <a:r>
              <a:rPr lang="sr-Latn-RS" dirty="0" smtClean="0"/>
              <a:t> </a:t>
            </a:r>
            <a:r>
              <a:rPr lang="en-US" dirty="0" smtClean="0"/>
              <a:t>and</a:t>
            </a:r>
            <a:r>
              <a:rPr lang="sr-Latn-RS" dirty="0" smtClean="0"/>
              <a:t> </a:t>
            </a:r>
            <a:r>
              <a:rPr lang="en-US" dirty="0" smtClean="0"/>
              <a:t>-</a:t>
            </a:r>
            <a:r>
              <a:rPr lang="en-US" i="1" dirty="0" err="1" smtClean="0"/>
              <a:t>ose</a:t>
            </a:r>
            <a:r>
              <a:rPr lang="sr-Latn-RS" dirty="0" smtClean="0"/>
              <a:t> </a:t>
            </a:r>
            <a:r>
              <a:rPr lang="en-US" dirty="0" smtClean="0"/>
              <a:t>means</a:t>
            </a:r>
            <a:r>
              <a:rPr lang="sr-Latn-RS" dirty="0" smtClean="0"/>
              <a:t> </a:t>
            </a:r>
            <a:r>
              <a:rPr lang="en-US" dirty="0" smtClean="0"/>
              <a:t>pertaining</a:t>
            </a:r>
            <a:r>
              <a:rPr lang="sr-Latn-RS" dirty="0" smtClean="0"/>
              <a:t> </a:t>
            </a:r>
            <a:r>
              <a:rPr lang="en-US" dirty="0" smtClean="0"/>
              <a:t>to</a:t>
            </a:r>
            <a:r>
              <a:rPr lang="en-US" dirty="0"/>
              <a:t>). </a:t>
            </a:r>
            <a:endParaRPr lang="sr-Latn-RS" dirty="0" err="1" smtClean="0"/>
          </a:p>
          <a:p>
            <a:pPr lvl="1"/>
            <a:r>
              <a:rPr lang="en-US" b="1" dirty="0" smtClean="0"/>
              <a:t>Loose</a:t>
            </a:r>
            <a:r>
              <a:rPr lang="sr-Latn-RS" b="1" dirty="0" smtClean="0"/>
              <a:t> </a:t>
            </a:r>
            <a:r>
              <a:rPr lang="en-US" b="1" dirty="0" smtClean="0"/>
              <a:t>connective</a:t>
            </a:r>
            <a:r>
              <a:rPr lang="sr-Latn-RS" b="1" dirty="0" smtClean="0"/>
              <a:t> </a:t>
            </a:r>
            <a:r>
              <a:rPr lang="en-US" b="1" dirty="0" smtClean="0"/>
              <a:t>tissue</a:t>
            </a:r>
            <a:r>
              <a:rPr lang="sr-Latn-RS" b="1" dirty="0" smtClean="0"/>
              <a:t> </a:t>
            </a:r>
            <a:r>
              <a:rPr lang="en-US" dirty="0" smtClean="0"/>
              <a:t>surrounds</a:t>
            </a:r>
            <a:r>
              <a:rPr lang="sr-Latn-RS" dirty="0" smtClean="0"/>
              <a:t> </a:t>
            </a:r>
            <a:r>
              <a:rPr lang="en-US" dirty="0" smtClean="0"/>
              <a:t>various organs</a:t>
            </a:r>
            <a:r>
              <a:rPr lang="sr-Latn-RS" dirty="0" smtClean="0"/>
              <a:t> </a:t>
            </a:r>
            <a:r>
              <a:rPr lang="en-US" dirty="0" smtClean="0"/>
              <a:t>and</a:t>
            </a:r>
            <a:r>
              <a:rPr lang="sr-Latn-RS" dirty="0" smtClean="0"/>
              <a:t> </a:t>
            </a:r>
            <a:r>
              <a:rPr lang="en-US" dirty="0" smtClean="0"/>
              <a:t>supports</a:t>
            </a:r>
            <a:r>
              <a:rPr lang="sr-Latn-RS" dirty="0" smtClean="0"/>
              <a:t> </a:t>
            </a:r>
            <a:r>
              <a:rPr lang="en-US" dirty="0" smtClean="0"/>
              <a:t>both</a:t>
            </a:r>
            <a:r>
              <a:rPr lang="sr-Latn-RS" dirty="0" smtClean="0"/>
              <a:t> </a:t>
            </a:r>
            <a:r>
              <a:rPr lang="en-US" dirty="0" smtClean="0"/>
              <a:t>nerve</a:t>
            </a:r>
            <a:r>
              <a:rPr lang="sr-Latn-RS" dirty="0" smtClean="0"/>
              <a:t> </a:t>
            </a:r>
            <a:r>
              <a:rPr lang="en-US" dirty="0" smtClean="0"/>
              <a:t>cells</a:t>
            </a:r>
            <a:r>
              <a:rPr lang="sr-Latn-RS" dirty="0" smtClean="0"/>
              <a:t> </a:t>
            </a:r>
            <a:r>
              <a:rPr lang="en-US" dirty="0" smtClean="0"/>
              <a:t>and</a:t>
            </a:r>
            <a:r>
              <a:rPr lang="sr-Latn-RS" dirty="0" smtClean="0"/>
              <a:t> </a:t>
            </a:r>
            <a:r>
              <a:rPr lang="en-US" dirty="0" smtClean="0"/>
              <a:t>blood </a:t>
            </a:r>
            <a:r>
              <a:rPr lang="en-US" dirty="0"/>
              <a:t>vessels. </a:t>
            </a:r>
            <a:endParaRPr lang="sr-Latn-RS" dirty="0" err="1" smtClean="0"/>
          </a:p>
          <a:p>
            <a:pPr lvl="1"/>
            <a:r>
              <a:rPr lang="en-US" b="1" dirty="0" smtClean="0"/>
              <a:t>Liquid</a:t>
            </a:r>
            <a:r>
              <a:rPr lang="sr-Latn-RS" b="1" dirty="0" smtClean="0"/>
              <a:t> </a:t>
            </a:r>
            <a:r>
              <a:rPr lang="en-US" b="1" dirty="0" smtClean="0"/>
              <a:t>connective</a:t>
            </a:r>
            <a:r>
              <a:rPr lang="sr-Latn-RS" b="1" dirty="0" smtClean="0"/>
              <a:t> </a:t>
            </a:r>
            <a:r>
              <a:rPr lang="en-US" b="1" dirty="0" smtClean="0"/>
              <a:t>tissues</a:t>
            </a:r>
            <a:r>
              <a:rPr lang="en-US" dirty="0" smtClean="0"/>
              <a:t>,</a:t>
            </a:r>
            <a:r>
              <a:rPr lang="sr-Latn-RS" dirty="0" smtClean="0"/>
              <a:t> </a:t>
            </a:r>
            <a:r>
              <a:rPr lang="en-US" dirty="0" smtClean="0"/>
              <a:t>which</a:t>
            </a:r>
            <a:r>
              <a:rPr lang="sr-Latn-RS" dirty="0" smtClean="0"/>
              <a:t> </a:t>
            </a:r>
            <a:r>
              <a:rPr lang="en-US" dirty="0" smtClean="0"/>
              <a:t>are</a:t>
            </a:r>
            <a:r>
              <a:rPr lang="sr-Latn-RS" dirty="0" smtClean="0"/>
              <a:t> </a:t>
            </a:r>
            <a:r>
              <a:rPr lang="en-US" dirty="0" smtClean="0"/>
              <a:t>blood</a:t>
            </a:r>
            <a:r>
              <a:rPr lang="sr-Latn-RS" dirty="0" smtClean="0"/>
              <a:t> </a:t>
            </a:r>
            <a:r>
              <a:rPr lang="en-US" dirty="0" smtClean="0"/>
              <a:t>and </a:t>
            </a:r>
            <a:r>
              <a:rPr lang="en-US" dirty="0"/>
              <a:t>lymph, </a:t>
            </a:r>
            <a:r>
              <a:rPr lang="en-US" dirty="0" smtClean="0"/>
              <a:t>transport</a:t>
            </a:r>
            <a:r>
              <a:rPr lang="sr-Latn-RS" dirty="0" smtClean="0"/>
              <a:t> </a:t>
            </a:r>
            <a:r>
              <a:rPr lang="en-US" dirty="0" smtClean="0"/>
              <a:t>nutrients</a:t>
            </a:r>
            <a:r>
              <a:rPr lang="sr-Latn-RS" dirty="0" smtClean="0"/>
              <a:t> </a:t>
            </a:r>
            <a:r>
              <a:rPr lang="en-US" dirty="0" smtClean="0"/>
              <a:t>and</a:t>
            </a:r>
            <a:r>
              <a:rPr lang="sr-Latn-RS" dirty="0" smtClean="0"/>
              <a:t> </a:t>
            </a:r>
            <a:r>
              <a:rPr lang="en-US" dirty="0" smtClean="0"/>
              <a:t>waste</a:t>
            </a:r>
            <a:r>
              <a:rPr lang="sr-Latn-RS" dirty="0" smtClean="0"/>
              <a:t> </a:t>
            </a:r>
            <a:r>
              <a:rPr lang="en-US" dirty="0" smtClean="0"/>
              <a:t>products </a:t>
            </a:r>
            <a:r>
              <a:rPr lang="en-US" dirty="0"/>
              <a:t>throughout </a:t>
            </a:r>
            <a:r>
              <a:rPr lang="en-US" dirty="0" smtClean="0"/>
              <a:t>the</a:t>
            </a:r>
            <a:r>
              <a:rPr lang="sr-Latn-RS" dirty="0" smtClean="0"/>
              <a:t> </a:t>
            </a:r>
            <a:r>
              <a:rPr lang="en-US" dirty="0" smtClean="0"/>
              <a:t>body</a:t>
            </a:r>
            <a:r>
              <a:rPr lang="en-US" dirty="0"/>
              <a:t>.</a:t>
            </a:r>
          </a:p>
        </p:txBody>
      </p:sp>
    </p:spTree>
    <p:extLst>
      <p:ext uri="{BB962C8B-B14F-4D97-AF65-F5344CB8AC3E}">
        <p14:creationId xmlns:p14="http://schemas.microsoft.com/office/powerpoint/2010/main" val="646278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Muscle and Nerve Tissue</a:t>
            </a:r>
            <a:endParaRPr lang="en-US" dirty="0"/>
          </a:p>
        </p:txBody>
      </p:sp>
      <p:sp>
        <p:nvSpPr>
          <p:cNvPr id="3" name="Content Placeholder 2"/>
          <p:cNvSpPr>
            <a:spLocks noGrp="1"/>
          </p:cNvSpPr>
          <p:nvPr>
            <p:ph idx="1"/>
          </p:nvPr>
        </p:nvSpPr>
        <p:spPr/>
        <p:txBody>
          <a:bodyPr/>
          <a:lstStyle/>
          <a:p>
            <a:r>
              <a:rPr lang="en-US" b="1" dirty="0" smtClean="0"/>
              <a:t>Muscle</a:t>
            </a:r>
            <a:r>
              <a:rPr lang="sr-Latn-RS" b="1" dirty="0" smtClean="0"/>
              <a:t> </a:t>
            </a:r>
            <a:r>
              <a:rPr lang="en-US" b="1" dirty="0" smtClean="0"/>
              <a:t>tissue</a:t>
            </a:r>
            <a:r>
              <a:rPr lang="sr-Latn-RS" b="1" dirty="0" smtClean="0"/>
              <a:t> </a:t>
            </a:r>
            <a:r>
              <a:rPr lang="en-US" dirty="0" smtClean="0"/>
              <a:t>contains</a:t>
            </a:r>
            <a:r>
              <a:rPr lang="sr-Latn-RS" dirty="0" smtClean="0"/>
              <a:t> </a:t>
            </a:r>
            <a:r>
              <a:rPr lang="en-US" dirty="0" smtClean="0"/>
              <a:t>cells</a:t>
            </a:r>
            <a:r>
              <a:rPr lang="sr-Latn-RS" dirty="0" smtClean="0"/>
              <a:t> </a:t>
            </a:r>
            <a:r>
              <a:rPr lang="en-US" dirty="0" smtClean="0"/>
              <a:t>with</a:t>
            </a:r>
            <a:r>
              <a:rPr lang="sr-Latn-RS" dirty="0" smtClean="0"/>
              <a:t> </a:t>
            </a:r>
            <a:r>
              <a:rPr lang="en-US" dirty="0" smtClean="0"/>
              <a:t>the</a:t>
            </a:r>
            <a:r>
              <a:rPr lang="sr-Latn-RS" dirty="0" smtClean="0"/>
              <a:t> </a:t>
            </a:r>
            <a:r>
              <a:rPr lang="en-US" dirty="0" smtClean="0"/>
              <a:t>specialized</a:t>
            </a:r>
            <a:r>
              <a:rPr lang="sr-Latn-RS" dirty="0" smtClean="0"/>
              <a:t> </a:t>
            </a:r>
            <a:r>
              <a:rPr lang="en-US" dirty="0" smtClean="0"/>
              <a:t>ability</a:t>
            </a:r>
            <a:r>
              <a:rPr lang="sr-Latn-RS" dirty="0" smtClean="0"/>
              <a:t> </a:t>
            </a:r>
            <a:r>
              <a:rPr lang="en-US" dirty="0" smtClean="0"/>
              <a:t>to contract</a:t>
            </a:r>
            <a:r>
              <a:rPr lang="sr-Latn-RS" dirty="0" smtClean="0"/>
              <a:t> </a:t>
            </a:r>
            <a:r>
              <a:rPr lang="en-US" dirty="0" smtClean="0"/>
              <a:t>and</a:t>
            </a:r>
            <a:r>
              <a:rPr lang="sr-Latn-RS" dirty="0" smtClean="0"/>
              <a:t> </a:t>
            </a:r>
            <a:r>
              <a:rPr lang="en-US" dirty="0" smtClean="0"/>
              <a:t>relax.</a:t>
            </a:r>
            <a:endParaRPr lang="sr-Latn-RS" dirty="0" smtClean="0"/>
          </a:p>
          <a:p>
            <a:endParaRPr lang="sr-Latn-RS" dirty="0"/>
          </a:p>
          <a:p>
            <a:r>
              <a:rPr lang="en-US" b="1" dirty="0" smtClean="0"/>
              <a:t>Nerve</a:t>
            </a:r>
            <a:r>
              <a:rPr lang="sr-Latn-RS" b="1" dirty="0" smtClean="0"/>
              <a:t> </a:t>
            </a:r>
            <a:r>
              <a:rPr lang="en-US" b="1" dirty="0" smtClean="0"/>
              <a:t>tissue</a:t>
            </a:r>
            <a:r>
              <a:rPr lang="sr-Latn-RS" b="1" dirty="0" smtClean="0"/>
              <a:t> </a:t>
            </a:r>
            <a:r>
              <a:rPr lang="en-US" dirty="0" smtClean="0"/>
              <a:t>contains</a:t>
            </a:r>
            <a:r>
              <a:rPr lang="sr-Latn-RS" dirty="0" smtClean="0"/>
              <a:t> </a:t>
            </a:r>
            <a:r>
              <a:rPr lang="en-US" dirty="0" smtClean="0"/>
              <a:t>cells</a:t>
            </a:r>
            <a:r>
              <a:rPr lang="sr-Latn-RS" dirty="0" smtClean="0"/>
              <a:t> </a:t>
            </a:r>
            <a:r>
              <a:rPr lang="en-US" dirty="0" smtClean="0"/>
              <a:t>with</a:t>
            </a:r>
            <a:r>
              <a:rPr lang="sr-Latn-RS" dirty="0" smtClean="0"/>
              <a:t> </a:t>
            </a:r>
            <a:r>
              <a:rPr lang="en-US" dirty="0" smtClean="0"/>
              <a:t>the</a:t>
            </a:r>
            <a:r>
              <a:rPr lang="sr-Latn-RS" dirty="0" smtClean="0"/>
              <a:t> </a:t>
            </a:r>
            <a:r>
              <a:rPr lang="en-US" dirty="0" smtClean="0"/>
              <a:t>specialized</a:t>
            </a:r>
            <a:r>
              <a:rPr lang="sr-Latn-RS" dirty="0" smtClean="0"/>
              <a:t> </a:t>
            </a:r>
            <a:r>
              <a:rPr lang="en-US" dirty="0" smtClean="0"/>
              <a:t>ability</a:t>
            </a:r>
            <a:r>
              <a:rPr lang="sr-Latn-RS" dirty="0" smtClean="0"/>
              <a:t> </a:t>
            </a:r>
            <a:r>
              <a:rPr lang="en-US" dirty="0" smtClean="0"/>
              <a:t>to react</a:t>
            </a:r>
            <a:r>
              <a:rPr lang="sr-Latn-RS" dirty="0" smtClean="0"/>
              <a:t> </a:t>
            </a:r>
            <a:r>
              <a:rPr lang="en-US" dirty="0" smtClean="0"/>
              <a:t>to</a:t>
            </a:r>
            <a:r>
              <a:rPr lang="sr-Latn-RS" dirty="0" smtClean="0"/>
              <a:t> </a:t>
            </a:r>
            <a:r>
              <a:rPr lang="en-US" dirty="0" smtClean="0"/>
              <a:t>stimuli</a:t>
            </a:r>
            <a:r>
              <a:rPr lang="sr-Latn-RS" dirty="0" smtClean="0"/>
              <a:t> </a:t>
            </a:r>
            <a:r>
              <a:rPr lang="en-US" dirty="0" smtClean="0"/>
              <a:t>and</a:t>
            </a:r>
            <a:r>
              <a:rPr lang="sr-Latn-RS" dirty="0" smtClean="0"/>
              <a:t> </a:t>
            </a:r>
            <a:r>
              <a:rPr lang="en-US" dirty="0" smtClean="0"/>
              <a:t>to</a:t>
            </a:r>
            <a:r>
              <a:rPr lang="sr-Latn-RS" dirty="0" smtClean="0"/>
              <a:t> </a:t>
            </a:r>
            <a:r>
              <a:rPr lang="en-US" dirty="0" smtClean="0"/>
              <a:t>conduct</a:t>
            </a:r>
            <a:r>
              <a:rPr lang="sr-Latn-RS" dirty="0" smtClean="0"/>
              <a:t> </a:t>
            </a:r>
            <a:r>
              <a:rPr lang="en-US" dirty="0" smtClean="0"/>
              <a:t>electrical </a:t>
            </a:r>
            <a:r>
              <a:rPr lang="en-US" dirty="0"/>
              <a:t>impulses.</a:t>
            </a:r>
          </a:p>
        </p:txBody>
      </p:sp>
    </p:spTree>
    <p:extLst>
      <p:ext uri="{BB962C8B-B14F-4D97-AF65-F5344CB8AC3E}">
        <p14:creationId xmlns:p14="http://schemas.microsoft.com/office/powerpoint/2010/main" val="3674377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Pathology</a:t>
            </a:r>
            <a:r>
              <a:rPr lang="sr-Latn-RS" dirty="0" smtClean="0"/>
              <a:t> </a:t>
            </a:r>
            <a:r>
              <a:rPr lang="en-US" dirty="0" smtClean="0"/>
              <a:t>of</a:t>
            </a:r>
            <a:r>
              <a:rPr lang="sr-Latn-RS" dirty="0" smtClean="0"/>
              <a:t> </a:t>
            </a:r>
            <a:r>
              <a:rPr lang="en-US" dirty="0" smtClean="0"/>
              <a:t>Tissue</a:t>
            </a:r>
            <a:r>
              <a:rPr lang="sr-Latn-RS" dirty="0" smtClean="0"/>
              <a:t> </a:t>
            </a:r>
            <a:r>
              <a:rPr lang="en-US" dirty="0" smtClean="0"/>
              <a:t>Formation</a:t>
            </a:r>
            <a:endParaRPr lang="en-US" dirty="0"/>
          </a:p>
        </p:txBody>
      </p:sp>
      <p:sp>
        <p:nvSpPr>
          <p:cNvPr id="3" name="Content Placeholder 2"/>
          <p:cNvSpPr>
            <a:spLocks noGrp="1"/>
          </p:cNvSpPr>
          <p:nvPr>
            <p:ph idx="1"/>
          </p:nvPr>
        </p:nvSpPr>
        <p:spPr/>
        <p:txBody>
          <a:bodyPr/>
          <a:lstStyle/>
          <a:p>
            <a:r>
              <a:rPr lang="en-US" dirty="0"/>
              <a:t>Disorders of the tissues, which are frequently due to </a:t>
            </a:r>
            <a:r>
              <a:rPr lang="en-US" dirty="0" smtClean="0"/>
              <a:t>unknown</a:t>
            </a:r>
            <a:r>
              <a:rPr lang="sr-Latn-RS" dirty="0" smtClean="0"/>
              <a:t> </a:t>
            </a:r>
            <a:r>
              <a:rPr lang="en-US" dirty="0" smtClean="0"/>
              <a:t>causes</a:t>
            </a:r>
            <a:r>
              <a:rPr lang="en-US" dirty="0"/>
              <a:t>, </a:t>
            </a:r>
            <a:r>
              <a:rPr lang="en-US" dirty="0" smtClean="0"/>
              <a:t>can</a:t>
            </a:r>
            <a:r>
              <a:rPr lang="sr-Latn-RS" dirty="0" smtClean="0"/>
              <a:t> </a:t>
            </a:r>
            <a:r>
              <a:rPr lang="en-US" dirty="0" smtClean="0"/>
              <a:t>occur before</a:t>
            </a:r>
            <a:r>
              <a:rPr lang="sr-Latn-RS" dirty="0" smtClean="0"/>
              <a:t> </a:t>
            </a:r>
            <a:r>
              <a:rPr lang="en-US" dirty="0" smtClean="0"/>
              <a:t>birth</a:t>
            </a:r>
            <a:r>
              <a:rPr lang="sr-Latn-RS" dirty="0" smtClean="0"/>
              <a:t> </a:t>
            </a:r>
            <a:r>
              <a:rPr lang="en-US" dirty="0" smtClean="0"/>
              <a:t>as </a:t>
            </a:r>
            <a:r>
              <a:rPr lang="en-US" dirty="0"/>
              <a:t>the tissues </a:t>
            </a:r>
            <a:r>
              <a:rPr lang="en-US" dirty="0" smtClean="0"/>
              <a:t>are</a:t>
            </a:r>
            <a:r>
              <a:rPr lang="sr-Latn-RS" dirty="0" smtClean="0"/>
              <a:t> </a:t>
            </a:r>
            <a:r>
              <a:rPr lang="en-US" dirty="0" smtClean="0"/>
              <a:t>forming</a:t>
            </a:r>
            <a:r>
              <a:rPr lang="sr-Latn-RS" dirty="0" smtClean="0"/>
              <a:t> </a:t>
            </a:r>
            <a:r>
              <a:rPr lang="en-US" dirty="0" smtClean="0"/>
              <a:t>or</a:t>
            </a:r>
            <a:r>
              <a:rPr lang="sr-Latn-RS" dirty="0" smtClean="0"/>
              <a:t> </a:t>
            </a:r>
            <a:r>
              <a:rPr lang="en-US" dirty="0" smtClean="0"/>
              <a:t>appear </a:t>
            </a:r>
            <a:r>
              <a:rPr lang="en-US" dirty="0"/>
              <a:t>later </a:t>
            </a:r>
            <a:r>
              <a:rPr lang="en-US" dirty="0" smtClean="0"/>
              <a:t>in</a:t>
            </a:r>
            <a:r>
              <a:rPr lang="sr-Latn-RS" dirty="0" smtClean="0"/>
              <a:t> </a:t>
            </a:r>
            <a:r>
              <a:rPr lang="en-US" dirty="0" smtClean="0"/>
              <a:t>life</a:t>
            </a:r>
            <a:r>
              <a:rPr lang="en-US" dirty="0"/>
              <a:t>.</a:t>
            </a:r>
          </a:p>
        </p:txBody>
      </p:sp>
    </p:spTree>
    <p:extLst>
      <p:ext uri="{BB962C8B-B14F-4D97-AF65-F5344CB8AC3E}">
        <p14:creationId xmlns:p14="http://schemas.microsoft.com/office/powerpoint/2010/main" val="40418494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Incomplete</a:t>
            </a:r>
            <a:r>
              <a:rPr lang="sr-Latn-RS" dirty="0"/>
              <a:t> </a:t>
            </a:r>
            <a:r>
              <a:rPr lang="en-US" dirty="0" smtClean="0"/>
              <a:t>Tissue</a:t>
            </a:r>
            <a:r>
              <a:rPr lang="sr-Latn-RS" dirty="0" smtClean="0"/>
              <a:t> </a:t>
            </a:r>
            <a:r>
              <a:rPr lang="en-US" dirty="0" smtClean="0"/>
              <a:t>Formation</a:t>
            </a:r>
            <a:endParaRPr lang="en-US" dirty="0"/>
          </a:p>
        </p:txBody>
      </p:sp>
      <p:sp>
        <p:nvSpPr>
          <p:cNvPr id="3" name="Content Placeholder 2"/>
          <p:cNvSpPr>
            <a:spLocks noGrp="1"/>
          </p:cNvSpPr>
          <p:nvPr>
            <p:ph idx="1"/>
          </p:nvPr>
        </p:nvSpPr>
        <p:spPr>
          <a:xfrm>
            <a:off x="610709" y="1894400"/>
            <a:ext cx="8755087" cy="4879624"/>
          </a:xfrm>
        </p:spPr>
        <p:txBody>
          <a:bodyPr>
            <a:normAutofit fontScale="92500" lnSpcReduction="20000"/>
          </a:bodyPr>
          <a:lstStyle/>
          <a:p>
            <a:r>
              <a:rPr lang="en-US" b="1" dirty="0" smtClean="0"/>
              <a:t>Aplasia</a:t>
            </a:r>
            <a:r>
              <a:rPr lang="sr-Latn-RS" dirty="0" smtClean="0"/>
              <a:t> </a:t>
            </a:r>
            <a:r>
              <a:rPr lang="en-US" dirty="0" smtClean="0"/>
              <a:t>(ah-PLAY-zee-ah</a:t>
            </a:r>
            <a:r>
              <a:rPr lang="en-US" dirty="0"/>
              <a:t>) </a:t>
            </a:r>
            <a:r>
              <a:rPr lang="en-US" dirty="0" smtClean="0"/>
              <a:t>is</a:t>
            </a:r>
            <a:r>
              <a:rPr lang="sr-Latn-RS" dirty="0" smtClean="0"/>
              <a:t> </a:t>
            </a:r>
            <a:r>
              <a:rPr lang="en-US" dirty="0" smtClean="0"/>
              <a:t>the</a:t>
            </a:r>
            <a:r>
              <a:rPr lang="sr-Latn-RS" dirty="0" smtClean="0"/>
              <a:t> </a:t>
            </a:r>
            <a:r>
              <a:rPr lang="en-US" dirty="0" smtClean="0"/>
              <a:t>defective</a:t>
            </a:r>
            <a:r>
              <a:rPr lang="sr-Latn-RS" dirty="0" smtClean="0"/>
              <a:t> </a:t>
            </a:r>
            <a:r>
              <a:rPr lang="en-US" dirty="0" smtClean="0"/>
              <a:t>development,</a:t>
            </a:r>
            <a:r>
              <a:rPr lang="sr-Latn-RS" dirty="0" smtClean="0"/>
              <a:t> </a:t>
            </a:r>
            <a:r>
              <a:rPr lang="en-US" dirty="0" smtClean="0"/>
              <a:t>or</a:t>
            </a:r>
            <a:r>
              <a:rPr lang="sr-Latn-RS" dirty="0" smtClean="0"/>
              <a:t> </a:t>
            </a:r>
            <a:r>
              <a:rPr lang="en-US" dirty="0" smtClean="0"/>
              <a:t>the</a:t>
            </a:r>
            <a:r>
              <a:rPr lang="sr-Latn-RS" dirty="0" smtClean="0"/>
              <a:t> </a:t>
            </a:r>
            <a:r>
              <a:rPr lang="en-US" dirty="0" smtClean="0"/>
              <a:t>congenital</a:t>
            </a:r>
            <a:r>
              <a:rPr lang="sr-Latn-RS" dirty="0" smtClean="0"/>
              <a:t> </a:t>
            </a:r>
            <a:r>
              <a:rPr lang="en-US" dirty="0" smtClean="0">
                <a:solidFill>
                  <a:srgbClr val="FF0000"/>
                </a:solidFill>
              </a:rPr>
              <a:t>absence</a:t>
            </a:r>
            <a:r>
              <a:rPr lang="en-US" dirty="0" smtClean="0"/>
              <a:t>,</a:t>
            </a:r>
            <a:r>
              <a:rPr lang="sr-Latn-RS" dirty="0" smtClean="0"/>
              <a:t> </a:t>
            </a:r>
            <a:r>
              <a:rPr lang="en-US" dirty="0" smtClean="0"/>
              <a:t>of</a:t>
            </a:r>
            <a:r>
              <a:rPr lang="sr-Latn-RS" dirty="0" smtClean="0"/>
              <a:t> </a:t>
            </a:r>
            <a:r>
              <a:rPr lang="en-US" dirty="0" smtClean="0"/>
              <a:t>an</a:t>
            </a:r>
            <a:r>
              <a:rPr lang="sr-Latn-RS" dirty="0" smtClean="0"/>
              <a:t> </a:t>
            </a:r>
            <a:r>
              <a:rPr lang="en-US" dirty="0" smtClean="0"/>
              <a:t>organ</a:t>
            </a:r>
            <a:r>
              <a:rPr lang="sr-Latn-RS" dirty="0" smtClean="0"/>
              <a:t> </a:t>
            </a:r>
            <a:r>
              <a:rPr lang="en-US" dirty="0" smtClean="0"/>
              <a:t>or</a:t>
            </a:r>
            <a:r>
              <a:rPr lang="sr-Latn-RS" dirty="0" smtClean="0"/>
              <a:t> </a:t>
            </a:r>
            <a:r>
              <a:rPr lang="en-US" dirty="0" smtClean="0"/>
              <a:t>tissue </a:t>
            </a:r>
            <a:r>
              <a:rPr lang="en-US" dirty="0"/>
              <a:t>(</a:t>
            </a:r>
            <a:r>
              <a:rPr lang="en-US" i="1" dirty="0" smtClean="0"/>
              <a:t>a</a:t>
            </a:r>
            <a:r>
              <a:rPr lang="en-US" dirty="0" smtClean="0"/>
              <a:t>-means</a:t>
            </a:r>
            <a:r>
              <a:rPr lang="sr-Latn-RS" dirty="0" smtClean="0"/>
              <a:t> </a:t>
            </a:r>
            <a:r>
              <a:rPr lang="en-US" dirty="0" smtClean="0"/>
              <a:t>without,</a:t>
            </a:r>
            <a:r>
              <a:rPr lang="sr-Latn-RS" dirty="0" smtClean="0"/>
              <a:t> </a:t>
            </a:r>
            <a:r>
              <a:rPr lang="en-US" dirty="0" smtClean="0"/>
              <a:t>and-</a:t>
            </a:r>
            <a:r>
              <a:rPr lang="en-US" i="1" dirty="0" err="1" smtClean="0"/>
              <a:t>plasia</a:t>
            </a:r>
            <a:r>
              <a:rPr lang="sr-Latn-RS" i="1" dirty="0" smtClean="0"/>
              <a:t> </a:t>
            </a:r>
            <a:r>
              <a:rPr lang="en-US" dirty="0" smtClean="0"/>
              <a:t>means</a:t>
            </a:r>
            <a:r>
              <a:rPr lang="sr-Latn-RS" dirty="0" smtClean="0"/>
              <a:t> </a:t>
            </a:r>
            <a:r>
              <a:rPr lang="en-US" dirty="0" smtClean="0"/>
              <a:t>formation</a:t>
            </a:r>
            <a:r>
              <a:rPr lang="en-US" dirty="0"/>
              <a:t>). </a:t>
            </a:r>
            <a:endParaRPr lang="sr-Latn-RS" dirty="0"/>
          </a:p>
          <a:p>
            <a:endParaRPr lang="sr-Latn-RS" dirty="0"/>
          </a:p>
          <a:p>
            <a:r>
              <a:rPr lang="en-US" b="1" dirty="0" smtClean="0"/>
              <a:t>Hypoplasia</a:t>
            </a:r>
            <a:r>
              <a:rPr lang="sr-Latn-RS" dirty="0" smtClean="0"/>
              <a:t> </a:t>
            </a:r>
            <a:r>
              <a:rPr lang="en-US" dirty="0" smtClean="0"/>
              <a:t>(high-</a:t>
            </a:r>
            <a:r>
              <a:rPr lang="en-US" dirty="0" err="1" smtClean="0"/>
              <a:t>poh</a:t>
            </a:r>
            <a:r>
              <a:rPr lang="en-US" dirty="0" smtClean="0"/>
              <a:t>-PLAY-zee-ah</a:t>
            </a:r>
            <a:r>
              <a:rPr lang="en-US" dirty="0"/>
              <a:t>) </a:t>
            </a:r>
            <a:r>
              <a:rPr lang="en-US" dirty="0" smtClean="0"/>
              <a:t>is</a:t>
            </a:r>
            <a:r>
              <a:rPr lang="sr-Latn-RS" dirty="0" smtClean="0"/>
              <a:t> </a:t>
            </a:r>
            <a:r>
              <a:rPr lang="en-US" dirty="0" smtClean="0"/>
              <a:t>the</a:t>
            </a:r>
            <a:r>
              <a:rPr lang="sr-Latn-RS" dirty="0" smtClean="0"/>
              <a:t> </a:t>
            </a:r>
            <a:r>
              <a:rPr lang="en-US" dirty="0" smtClean="0">
                <a:solidFill>
                  <a:srgbClr val="FF0000"/>
                </a:solidFill>
              </a:rPr>
              <a:t>incomplete</a:t>
            </a:r>
            <a:r>
              <a:rPr lang="sr-Latn-RS" dirty="0" smtClean="0"/>
              <a:t> </a:t>
            </a:r>
            <a:r>
              <a:rPr lang="en-US" dirty="0" smtClean="0"/>
              <a:t>development</a:t>
            </a:r>
            <a:r>
              <a:rPr lang="sr-Latn-RS" dirty="0" smtClean="0"/>
              <a:t> </a:t>
            </a:r>
            <a:r>
              <a:rPr lang="en-US" dirty="0" smtClean="0"/>
              <a:t>of</a:t>
            </a:r>
            <a:r>
              <a:rPr lang="sr-Latn-RS" dirty="0" smtClean="0"/>
              <a:t> </a:t>
            </a:r>
            <a:r>
              <a:rPr lang="en-US" dirty="0" smtClean="0"/>
              <a:t>an</a:t>
            </a:r>
            <a:r>
              <a:rPr lang="sr-Latn-RS" dirty="0" smtClean="0"/>
              <a:t> </a:t>
            </a:r>
            <a:r>
              <a:rPr lang="en-US" dirty="0" smtClean="0"/>
              <a:t>organ</a:t>
            </a:r>
            <a:r>
              <a:rPr lang="sr-Latn-RS" dirty="0" smtClean="0"/>
              <a:t> </a:t>
            </a:r>
            <a:r>
              <a:rPr lang="en-US" dirty="0" smtClean="0"/>
              <a:t>or</a:t>
            </a:r>
            <a:r>
              <a:rPr lang="sr-Latn-RS" dirty="0" smtClean="0"/>
              <a:t> </a:t>
            </a:r>
            <a:r>
              <a:rPr lang="en-US" dirty="0" smtClean="0"/>
              <a:t>tissue</a:t>
            </a:r>
            <a:r>
              <a:rPr lang="sr-Latn-RS" dirty="0" smtClean="0"/>
              <a:t> </a:t>
            </a:r>
            <a:r>
              <a:rPr lang="en-US" dirty="0" smtClean="0"/>
              <a:t>usually</a:t>
            </a:r>
            <a:r>
              <a:rPr lang="sr-Latn-RS" dirty="0" smtClean="0"/>
              <a:t> </a:t>
            </a:r>
            <a:r>
              <a:rPr lang="en-US" dirty="0" smtClean="0"/>
              <a:t>due</a:t>
            </a:r>
            <a:r>
              <a:rPr lang="sr-Latn-RS" dirty="0" smtClean="0"/>
              <a:t> </a:t>
            </a:r>
            <a:r>
              <a:rPr lang="en-US" dirty="0" smtClean="0"/>
              <a:t>to a</a:t>
            </a:r>
            <a:r>
              <a:rPr lang="sr-Latn-RS" dirty="0" smtClean="0"/>
              <a:t> </a:t>
            </a:r>
            <a:r>
              <a:rPr lang="en-US" dirty="0" smtClean="0"/>
              <a:t>deficiency</a:t>
            </a:r>
            <a:r>
              <a:rPr lang="sr-Latn-RS" dirty="0" smtClean="0"/>
              <a:t> </a:t>
            </a:r>
            <a:r>
              <a:rPr lang="en-US" dirty="0" smtClean="0">
                <a:solidFill>
                  <a:srgbClr val="FF0000"/>
                </a:solidFill>
              </a:rPr>
              <a:t>in</a:t>
            </a:r>
            <a:r>
              <a:rPr lang="sr-Latn-RS" dirty="0" smtClean="0">
                <a:solidFill>
                  <a:srgbClr val="FF0000"/>
                </a:solidFill>
              </a:rPr>
              <a:t> </a:t>
            </a:r>
            <a:r>
              <a:rPr lang="en-US" dirty="0" smtClean="0">
                <a:solidFill>
                  <a:srgbClr val="FF0000"/>
                </a:solidFill>
              </a:rPr>
              <a:t>the</a:t>
            </a:r>
            <a:r>
              <a:rPr lang="sr-Latn-RS" dirty="0" smtClean="0">
                <a:solidFill>
                  <a:srgbClr val="FF0000"/>
                </a:solidFill>
              </a:rPr>
              <a:t> </a:t>
            </a:r>
            <a:r>
              <a:rPr lang="en-US" dirty="0" smtClean="0">
                <a:solidFill>
                  <a:srgbClr val="FF0000"/>
                </a:solidFill>
              </a:rPr>
              <a:t>number</a:t>
            </a:r>
            <a:r>
              <a:rPr lang="sr-Latn-RS" dirty="0" smtClean="0">
                <a:solidFill>
                  <a:srgbClr val="FF0000"/>
                </a:solidFill>
              </a:rPr>
              <a:t> </a:t>
            </a:r>
            <a:r>
              <a:rPr lang="en-US" dirty="0" smtClean="0">
                <a:solidFill>
                  <a:srgbClr val="FF0000"/>
                </a:solidFill>
              </a:rPr>
              <a:t>of</a:t>
            </a:r>
            <a:r>
              <a:rPr lang="sr-Latn-RS" dirty="0" smtClean="0">
                <a:solidFill>
                  <a:srgbClr val="FF0000"/>
                </a:solidFill>
              </a:rPr>
              <a:t> </a:t>
            </a:r>
            <a:r>
              <a:rPr lang="en-US" dirty="0" smtClean="0">
                <a:solidFill>
                  <a:srgbClr val="FF0000"/>
                </a:solidFill>
              </a:rPr>
              <a:t>cells</a:t>
            </a:r>
            <a:r>
              <a:rPr lang="sr-Latn-RS" dirty="0" smtClean="0">
                <a:solidFill>
                  <a:srgbClr val="FF0000"/>
                </a:solidFill>
              </a:rPr>
              <a:t> </a:t>
            </a:r>
            <a:r>
              <a:rPr lang="en-US" dirty="0" smtClean="0"/>
              <a:t>(</a:t>
            </a:r>
            <a:r>
              <a:rPr lang="en-US" i="1" dirty="0" smtClean="0"/>
              <a:t>hypo</a:t>
            </a:r>
            <a:r>
              <a:rPr lang="en-US" dirty="0" smtClean="0"/>
              <a:t>-</a:t>
            </a:r>
            <a:r>
              <a:rPr lang="sr-Latn-RS" dirty="0" smtClean="0"/>
              <a:t> </a:t>
            </a:r>
            <a:r>
              <a:rPr lang="en-US" dirty="0" smtClean="0"/>
              <a:t>means </a:t>
            </a:r>
            <a:r>
              <a:rPr lang="en-US" dirty="0"/>
              <a:t>deficient</a:t>
            </a:r>
            <a:r>
              <a:rPr lang="en-US" dirty="0" smtClean="0"/>
              <a:t>,</a:t>
            </a:r>
            <a:r>
              <a:rPr lang="sr-Latn-RS" dirty="0" smtClean="0"/>
              <a:t> </a:t>
            </a:r>
            <a:r>
              <a:rPr lang="en-US" dirty="0" smtClean="0"/>
              <a:t>and</a:t>
            </a:r>
            <a:r>
              <a:rPr lang="sr-Latn-RS" dirty="0" smtClean="0"/>
              <a:t> </a:t>
            </a:r>
            <a:r>
              <a:rPr lang="en-US" dirty="0" smtClean="0"/>
              <a:t>–</a:t>
            </a:r>
            <a:r>
              <a:rPr lang="en-US" i="1" dirty="0" err="1" smtClean="0"/>
              <a:t>plasia</a:t>
            </a:r>
            <a:r>
              <a:rPr lang="sr-Latn-RS" i="1" dirty="0" smtClean="0"/>
              <a:t> </a:t>
            </a:r>
            <a:r>
              <a:rPr lang="en-US" dirty="0" smtClean="0"/>
              <a:t>means</a:t>
            </a:r>
            <a:r>
              <a:rPr lang="sr-Latn-RS" dirty="0" smtClean="0"/>
              <a:t> </a:t>
            </a:r>
            <a:r>
              <a:rPr lang="en-US" dirty="0" smtClean="0"/>
              <a:t>formation).</a:t>
            </a:r>
            <a:r>
              <a:rPr lang="sr-Latn-RS" dirty="0" smtClean="0"/>
              <a:t> </a:t>
            </a:r>
          </a:p>
          <a:p>
            <a:endParaRPr lang="sr-Latn-RS" dirty="0" smtClean="0"/>
          </a:p>
        </p:txBody>
      </p:sp>
    </p:spTree>
    <p:extLst>
      <p:ext uri="{BB962C8B-B14F-4D97-AF65-F5344CB8AC3E}">
        <p14:creationId xmlns:p14="http://schemas.microsoft.com/office/powerpoint/2010/main" val="646278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Abnormal</a:t>
            </a:r>
            <a:r>
              <a:rPr lang="sr-Latn-RS" dirty="0" smtClean="0"/>
              <a:t> </a:t>
            </a:r>
            <a:r>
              <a:rPr lang="en-US" dirty="0" smtClean="0"/>
              <a:t>Tissue</a:t>
            </a:r>
            <a:r>
              <a:rPr lang="sr-Latn-RS" dirty="0" smtClean="0"/>
              <a:t> </a:t>
            </a:r>
            <a:r>
              <a:rPr lang="en-US" dirty="0" smtClean="0"/>
              <a:t>Formation</a:t>
            </a:r>
            <a:endParaRPr lang="en-US" dirty="0"/>
          </a:p>
        </p:txBody>
      </p:sp>
      <p:sp>
        <p:nvSpPr>
          <p:cNvPr id="3" name="Content Placeholder 2"/>
          <p:cNvSpPr>
            <a:spLocks noGrp="1"/>
          </p:cNvSpPr>
          <p:nvPr>
            <p:ph idx="1"/>
          </p:nvPr>
        </p:nvSpPr>
        <p:spPr>
          <a:xfrm>
            <a:off x="610709" y="1894400"/>
            <a:ext cx="8755087" cy="4963600"/>
          </a:xfrm>
        </p:spPr>
        <p:txBody>
          <a:bodyPr>
            <a:normAutofit fontScale="55000" lnSpcReduction="20000"/>
          </a:bodyPr>
          <a:lstStyle/>
          <a:p>
            <a:r>
              <a:rPr lang="en-US" b="1" dirty="0" err="1"/>
              <a:t>Anaplasia</a:t>
            </a:r>
            <a:r>
              <a:rPr lang="sr-Latn-RS" dirty="0"/>
              <a:t> </a:t>
            </a:r>
            <a:r>
              <a:rPr lang="en-US" dirty="0"/>
              <a:t>(an-ah-PLAY-zee-ah) is</a:t>
            </a:r>
            <a:r>
              <a:rPr lang="sr-Latn-RS" dirty="0"/>
              <a:t> </a:t>
            </a:r>
            <a:r>
              <a:rPr lang="en-US" dirty="0"/>
              <a:t>a</a:t>
            </a:r>
            <a:r>
              <a:rPr lang="sr-Latn-RS" dirty="0"/>
              <a:t> </a:t>
            </a:r>
            <a:r>
              <a:rPr lang="en-US" dirty="0"/>
              <a:t>change</a:t>
            </a:r>
            <a:r>
              <a:rPr lang="sr-Latn-RS" dirty="0"/>
              <a:t> </a:t>
            </a:r>
            <a:r>
              <a:rPr lang="en-US" dirty="0"/>
              <a:t>in</a:t>
            </a:r>
            <a:r>
              <a:rPr lang="sr-Latn-RS" dirty="0"/>
              <a:t> </a:t>
            </a:r>
            <a:r>
              <a:rPr lang="en-US" dirty="0"/>
              <a:t>the </a:t>
            </a:r>
            <a:r>
              <a:rPr lang="en-US" dirty="0">
                <a:solidFill>
                  <a:srgbClr val="FF0000"/>
                </a:solidFill>
              </a:rPr>
              <a:t>structure</a:t>
            </a:r>
            <a:r>
              <a:rPr lang="sr-Latn-RS" dirty="0">
                <a:solidFill>
                  <a:srgbClr val="FF0000"/>
                </a:solidFill>
              </a:rPr>
              <a:t> </a:t>
            </a:r>
            <a:r>
              <a:rPr lang="en-US" dirty="0"/>
              <a:t>of</a:t>
            </a:r>
            <a:r>
              <a:rPr lang="sr-Latn-RS" dirty="0"/>
              <a:t> </a:t>
            </a:r>
            <a:r>
              <a:rPr lang="en-US" dirty="0"/>
              <a:t>cells</a:t>
            </a:r>
            <a:r>
              <a:rPr lang="sr-Latn-RS" dirty="0"/>
              <a:t> </a:t>
            </a:r>
            <a:r>
              <a:rPr lang="en-US" dirty="0"/>
              <a:t>and</a:t>
            </a:r>
            <a:r>
              <a:rPr lang="sr-Latn-RS" dirty="0"/>
              <a:t> </a:t>
            </a:r>
            <a:r>
              <a:rPr lang="en-US" dirty="0"/>
              <a:t>in</a:t>
            </a:r>
            <a:r>
              <a:rPr lang="sr-Latn-RS" dirty="0"/>
              <a:t> </a:t>
            </a:r>
            <a:r>
              <a:rPr lang="en-US" dirty="0"/>
              <a:t>their</a:t>
            </a:r>
            <a:r>
              <a:rPr lang="sr-Latn-RS" dirty="0"/>
              <a:t> </a:t>
            </a:r>
            <a:r>
              <a:rPr lang="en-US" dirty="0">
                <a:solidFill>
                  <a:srgbClr val="FF0000"/>
                </a:solidFill>
              </a:rPr>
              <a:t>orientation</a:t>
            </a:r>
            <a:r>
              <a:rPr lang="sr-Latn-RS" dirty="0">
                <a:solidFill>
                  <a:srgbClr val="FF0000"/>
                </a:solidFill>
              </a:rPr>
              <a:t> </a:t>
            </a:r>
            <a:r>
              <a:rPr lang="en-US" dirty="0"/>
              <a:t>to</a:t>
            </a:r>
            <a:r>
              <a:rPr lang="sr-Latn-RS" dirty="0"/>
              <a:t> </a:t>
            </a:r>
            <a:r>
              <a:rPr lang="en-US" dirty="0"/>
              <a:t>each</a:t>
            </a:r>
            <a:r>
              <a:rPr lang="sr-Latn-RS" dirty="0"/>
              <a:t> </a:t>
            </a:r>
            <a:r>
              <a:rPr lang="en-US" dirty="0"/>
              <a:t>other (</a:t>
            </a:r>
            <a:r>
              <a:rPr lang="en-US" i="1" dirty="0" err="1"/>
              <a:t>ana</a:t>
            </a:r>
            <a:r>
              <a:rPr lang="en-US" dirty="0"/>
              <a:t>-</a:t>
            </a:r>
            <a:r>
              <a:rPr lang="sr-Latn-RS" dirty="0"/>
              <a:t> </a:t>
            </a:r>
            <a:r>
              <a:rPr lang="en-US" dirty="0"/>
              <a:t>means</a:t>
            </a:r>
            <a:r>
              <a:rPr lang="sr-Latn-RS" dirty="0"/>
              <a:t> </a:t>
            </a:r>
            <a:r>
              <a:rPr lang="en-US" dirty="0"/>
              <a:t>backward,</a:t>
            </a:r>
            <a:r>
              <a:rPr lang="sr-Latn-RS" dirty="0"/>
              <a:t> </a:t>
            </a:r>
            <a:r>
              <a:rPr lang="en-US" dirty="0"/>
              <a:t>and</a:t>
            </a:r>
            <a:r>
              <a:rPr lang="sr-Latn-RS" dirty="0"/>
              <a:t> </a:t>
            </a:r>
            <a:r>
              <a:rPr lang="en-US" dirty="0"/>
              <a:t>–</a:t>
            </a:r>
            <a:r>
              <a:rPr lang="en-US" i="1" dirty="0" err="1"/>
              <a:t>plasia</a:t>
            </a:r>
            <a:r>
              <a:rPr lang="sr-Latn-RS" i="1" dirty="0"/>
              <a:t> </a:t>
            </a:r>
            <a:r>
              <a:rPr lang="en-US" dirty="0"/>
              <a:t>means</a:t>
            </a:r>
            <a:r>
              <a:rPr lang="sr-Latn-RS" dirty="0"/>
              <a:t> </a:t>
            </a:r>
            <a:r>
              <a:rPr lang="en-US" dirty="0"/>
              <a:t>formation). This</a:t>
            </a:r>
            <a:r>
              <a:rPr lang="sr-Latn-RS" dirty="0"/>
              <a:t> </a:t>
            </a:r>
            <a:r>
              <a:rPr lang="en-US" dirty="0"/>
              <a:t>abnormal</a:t>
            </a:r>
            <a:r>
              <a:rPr lang="sr-Latn-RS" dirty="0"/>
              <a:t> </a:t>
            </a:r>
            <a:r>
              <a:rPr lang="en-US" dirty="0"/>
              <a:t>cell</a:t>
            </a:r>
            <a:r>
              <a:rPr lang="sr-Latn-RS" dirty="0"/>
              <a:t> </a:t>
            </a:r>
            <a:r>
              <a:rPr lang="en-US" dirty="0"/>
              <a:t>development is</a:t>
            </a:r>
            <a:r>
              <a:rPr lang="sr-Latn-RS" dirty="0"/>
              <a:t> </a:t>
            </a:r>
            <a:r>
              <a:rPr lang="en-US" dirty="0"/>
              <a:t>characteristic</a:t>
            </a:r>
            <a:r>
              <a:rPr lang="sr-Latn-RS" dirty="0"/>
              <a:t> </a:t>
            </a:r>
            <a:r>
              <a:rPr lang="en-US" dirty="0"/>
              <a:t>of tumor formation</a:t>
            </a:r>
            <a:r>
              <a:rPr lang="sr-Latn-RS" dirty="0"/>
              <a:t> </a:t>
            </a:r>
            <a:r>
              <a:rPr lang="en-US" dirty="0"/>
              <a:t>in</a:t>
            </a:r>
            <a:r>
              <a:rPr lang="sr-Latn-RS" dirty="0"/>
              <a:t> </a:t>
            </a:r>
            <a:r>
              <a:rPr lang="en-US" dirty="0"/>
              <a:t>cancers.</a:t>
            </a:r>
            <a:r>
              <a:rPr lang="sr-Latn-RS" dirty="0"/>
              <a:t> </a:t>
            </a:r>
          </a:p>
          <a:p>
            <a:endParaRPr lang="sr-Latn-RS" b="1" dirty="0" smtClean="0"/>
          </a:p>
          <a:p>
            <a:r>
              <a:rPr lang="en-US" b="1" dirty="0" smtClean="0"/>
              <a:t>Dysplasia</a:t>
            </a:r>
            <a:r>
              <a:rPr lang="sr-Latn-RS" dirty="0" smtClean="0"/>
              <a:t> </a:t>
            </a:r>
            <a:r>
              <a:rPr lang="en-US" dirty="0" smtClean="0"/>
              <a:t>(</a:t>
            </a:r>
            <a:r>
              <a:rPr lang="en-US" dirty="0"/>
              <a:t>dis-PLAY-see-ah) </a:t>
            </a:r>
            <a:r>
              <a:rPr lang="en-US" dirty="0" smtClean="0"/>
              <a:t>is</a:t>
            </a:r>
            <a:r>
              <a:rPr lang="sr-Latn-RS" dirty="0" smtClean="0"/>
              <a:t> </a:t>
            </a:r>
            <a:r>
              <a:rPr lang="en-US" dirty="0" smtClean="0"/>
              <a:t>the</a:t>
            </a:r>
            <a:r>
              <a:rPr lang="sr-Latn-RS" dirty="0" smtClean="0"/>
              <a:t> </a:t>
            </a:r>
            <a:r>
              <a:rPr lang="en-US" dirty="0" smtClean="0">
                <a:solidFill>
                  <a:srgbClr val="FF0000"/>
                </a:solidFill>
              </a:rPr>
              <a:t>abnormal</a:t>
            </a:r>
            <a:r>
              <a:rPr lang="sr-Latn-RS" dirty="0" smtClean="0">
                <a:solidFill>
                  <a:srgbClr val="FF0000"/>
                </a:solidFill>
              </a:rPr>
              <a:t> </a:t>
            </a:r>
            <a:r>
              <a:rPr lang="en-US" dirty="0" smtClean="0">
                <a:solidFill>
                  <a:srgbClr val="FF0000"/>
                </a:solidFill>
              </a:rPr>
              <a:t>development</a:t>
            </a:r>
            <a:r>
              <a:rPr lang="sr-Latn-RS" dirty="0" smtClean="0">
                <a:solidFill>
                  <a:srgbClr val="FF0000"/>
                </a:solidFill>
              </a:rPr>
              <a:t> </a:t>
            </a:r>
            <a:r>
              <a:rPr lang="en-US" dirty="0" smtClean="0"/>
              <a:t>or</a:t>
            </a:r>
            <a:r>
              <a:rPr lang="sr-Latn-RS" dirty="0" smtClean="0"/>
              <a:t> </a:t>
            </a:r>
            <a:r>
              <a:rPr lang="en-US" dirty="0" smtClean="0"/>
              <a:t>growth</a:t>
            </a:r>
            <a:r>
              <a:rPr lang="sr-Latn-RS" dirty="0" smtClean="0"/>
              <a:t> </a:t>
            </a:r>
            <a:r>
              <a:rPr lang="en-US" dirty="0" smtClean="0"/>
              <a:t>of</a:t>
            </a:r>
            <a:r>
              <a:rPr lang="sr-Latn-RS" dirty="0" smtClean="0"/>
              <a:t> </a:t>
            </a:r>
            <a:r>
              <a:rPr lang="en-US" dirty="0" smtClean="0"/>
              <a:t>cells</a:t>
            </a:r>
            <a:r>
              <a:rPr lang="en-US" dirty="0"/>
              <a:t>, tissues</a:t>
            </a:r>
            <a:r>
              <a:rPr lang="en-US" dirty="0" smtClean="0"/>
              <a:t>,</a:t>
            </a:r>
            <a:r>
              <a:rPr lang="sr-Latn-RS" dirty="0" smtClean="0"/>
              <a:t> </a:t>
            </a:r>
            <a:r>
              <a:rPr lang="en-US" dirty="0" smtClean="0"/>
              <a:t>or</a:t>
            </a:r>
            <a:r>
              <a:rPr lang="sr-Latn-RS" dirty="0" smtClean="0"/>
              <a:t> </a:t>
            </a:r>
            <a:r>
              <a:rPr lang="en-US" dirty="0" smtClean="0"/>
              <a:t>organs</a:t>
            </a:r>
            <a:r>
              <a:rPr lang="sr-Latn-RS" dirty="0" smtClean="0"/>
              <a:t> </a:t>
            </a:r>
            <a:r>
              <a:rPr lang="en-US" dirty="0" smtClean="0"/>
              <a:t>(</a:t>
            </a:r>
            <a:r>
              <a:rPr lang="en-US" i="1" dirty="0" err="1" smtClean="0"/>
              <a:t>dys</a:t>
            </a:r>
            <a:r>
              <a:rPr lang="en-US" dirty="0" smtClean="0"/>
              <a:t> means</a:t>
            </a:r>
            <a:r>
              <a:rPr lang="sr-Latn-RS" dirty="0" smtClean="0"/>
              <a:t> </a:t>
            </a:r>
            <a:r>
              <a:rPr lang="en-US" dirty="0" smtClean="0"/>
              <a:t>bad,</a:t>
            </a:r>
            <a:r>
              <a:rPr lang="sr-Latn-RS" dirty="0" smtClean="0"/>
              <a:t> </a:t>
            </a:r>
            <a:r>
              <a:rPr lang="en-US" dirty="0" smtClean="0"/>
              <a:t>and-</a:t>
            </a:r>
            <a:r>
              <a:rPr lang="en-US" i="1" dirty="0" err="1" smtClean="0"/>
              <a:t>plasia</a:t>
            </a:r>
            <a:r>
              <a:rPr lang="sr-Latn-RS" i="1" dirty="0" smtClean="0"/>
              <a:t> </a:t>
            </a:r>
            <a:r>
              <a:rPr lang="en-US" dirty="0" smtClean="0"/>
              <a:t>means</a:t>
            </a:r>
            <a:r>
              <a:rPr lang="sr-Latn-RS" dirty="0" smtClean="0"/>
              <a:t> </a:t>
            </a:r>
            <a:r>
              <a:rPr lang="en-US" dirty="0" smtClean="0"/>
              <a:t>formation).</a:t>
            </a:r>
            <a:endParaRPr lang="sr-Latn-RS" dirty="0" smtClean="0"/>
          </a:p>
          <a:p>
            <a:endParaRPr lang="sr-Latn-RS" dirty="0" smtClean="0"/>
          </a:p>
          <a:p>
            <a:r>
              <a:rPr lang="en-US" b="1" dirty="0" smtClean="0"/>
              <a:t>Hyperplasia</a:t>
            </a:r>
            <a:r>
              <a:rPr lang="sr-Latn-RS" dirty="0" smtClean="0"/>
              <a:t> </a:t>
            </a:r>
            <a:r>
              <a:rPr lang="en-US" dirty="0" smtClean="0"/>
              <a:t>(</a:t>
            </a:r>
            <a:r>
              <a:rPr lang="en-US" dirty="0"/>
              <a:t>high-per-PLAY-zee-ah) </a:t>
            </a:r>
            <a:r>
              <a:rPr lang="en-US" dirty="0" smtClean="0"/>
              <a:t>is</a:t>
            </a:r>
            <a:r>
              <a:rPr lang="sr-Latn-RS" dirty="0" smtClean="0"/>
              <a:t> </a:t>
            </a:r>
            <a:r>
              <a:rPr lang="en-US" dirty="0" smtClean="0"/>
              <a:t>the</a:t>
            </a:r>
            <a:r>
              <a:rPr lang="sr-Latn-RS" dirty="0" smtClean="0"/>
              <a:t> </a:t>
            </a:r>
            <a:r>
              <a:rPr lang="en-US" dirty="0" smtClean="0"/>
              <a:t>enlargement</a:t>
            </a:r>
            <a:r>
              <a:rPr lang="sr-Latn-RS" dirty="0" smtClean="0"/>
              <a:t> </a:t>
            </a:r>
            <a:r>
              <a:rPr lang="en-US" dirty="0" smtClean="0"/>
              <a:t>of</a:t>
            </a:r>
            <a:r>
              <a:rPr lang="sr-Latn-RS" dirty="0" smtClean="0"/>
              <a:t> </a:t>
            </a:r>
            <a:r>
              <a:rPr lang="en-US" dirty="0" smtClean="0"/>
              <a:t>an</a:t>
            </a:r>
            <a:r>
              <a:rPr lang="sr-Latn-RS" dirty="0" smtClean="0"/>
              <a:t> </a:t>
            </a:r>
            <a:r>
              <a:rPr lang="en-US" dirty="0" smtClean="0"/>
              <a:t>organ</a:t>
            </a:r>
            <a:r>
              <a:rPr lang="sr-Latn-RS" dirty="0" smtClean="0"/>
              <a:t> </a:t>
            </a:r>
            <a:r>
              <a:rPr lang="en-US" dirty="0" smtClean="0"/>
              <a:t>or</a:t>
            </a:r>
            <a:r>
              <a:rPr lang="sr-Latn-RS" dirty="0" smtClean="0"/>
              <a:t> </a:t>
            </a:r>
            <a:r>
              <a:rPr lang="en-US" dirty="0" smtClean="0"/>
              <a:t>tissue</a:t>
            </a:r>
            <a:r>
              <a:rPr lang="sr-Latn-RS" dirty="0" smtClean="0"/>
              <a:t> </a:t>
            </a:r>
            <a:r>
              <a:rPr lang="en-US" dirty="0" smtClean="0"/>
              <a:t>because</a:t>
            </a:r>
            <a:r>
              <a:rPr lang="sr-Latn-RS" dirty="0" smtClean="0"/>
              <a:t> </a:t>
            </a:r>
            <a:r>
              <a:rPr lang="en-US" dirty="0" smtClean="0"/>
              <a:t>of</a:t>
            </a:r>
            <a:r>
              <a:rPr lang="sr-Latn-RS" dirty="0" smtClean="0"/>
              <a:t> </a:t>
            </a:r>
            <a:r>
              <a:rPr lang="en-US" dirty="0" smtClean="0"/>
              <a:t>an</a:t>
            </a:r>
            <a:r>
              <a:rPr lang="sr-Latn-RS" dirty="0" smtClean="0"/>
              <a:t> </a:t>
            </a:r>
            <a:r>
              <a:rPr lang="en-US" dirty="0" smtClean="0"/>
              <a:t>abnormal increase</a:t>
            </a:r>
            <a:r>
              <a:rPr lang="sr-Latn-RS" dirty="0" smtClean="0"/>
              <a:t> </a:t>
            </a:r>
            <a:r>
              <a:rPr lang="en-US" dirty="0" smtClean="0"/>
              <a:t>in</a:t>
            </a:r>
            <a:r>
              <a:rPr lang="sr-Latn-RS" dirty="0" smtClean="0"/>
              <a:t> </a:t>
            </a:r>
            <a:r>
              <a:rPr lang="en-US" dirty="0" smtClean="0"/>
              <a:t>the</a:t>
            </a:r>
            <a:r>
              <a:rPr lang="sr-Latn-RS" dirty="0" smtClean="0"/>
              <a:t> </a:t>
            </a:r>
            <a:r>
              <a:rPr lang="en-US" dirty="0" smtClean="0">
                <a:solidFill>
                  <a:srgbClr val="FF0000"/>
                </a:solidFill>
              </a:rPr>
              <a:t>number</a:t>
            </a:r>
            <a:r>
              <a:rPr lang="sr-Latn-RS" dirty="0" smtClean="0"/>
              <a:t> </a:t>
            </a:r>
            <a:r>
              <a:rPr lang="en-US" dirty="0" smtClean="0"/>
              <a:t>of</a:t>
            </a:r>
            <a:r>
              <a:rPr lang="sr-Latn-RS" dirty="0" smtClean="0"/>
              <a:t> </a:t>
            </a:r>
            <a:r>
              <a:rPr lang="en-US" dirty="0" smtClean="0"/>
              <a:t>cells</a:t>
            </a:r>
            <a:r>
              <a:rPr lang="sr-Latn-RS" dirty="0" smtClean="0"/>
              <a:t> </a:t>
            </a:r>
            <a:r>
              <a:rPr lang="en-US" dirty="0" smtClean="0"/>
              <a:t>in</a:t>
            </a:r>
            <a:r>
              <a:rPr lang="sr-Latn-RS" dirty="0" smtClean="0"/>
              <a:t> </a:t>
            </a:r>
            <a:r>
              <a:rPr lang="en-US" dirty="0" smtClean="0"/>
              <a:t>the</a:t>
            </a:r>
            <a:r>
              <a:rPr lang="sr-Latn-RS" dirty="0" smtClean="0"/>
              <a:t> </a:t>
            </a:r>
            <a:r>
              <a:rPr lang="en-US" dirty="0" smtClean="0"/>
              <a:t>tissues</a:t>
            </a:r>
            <a:r>
              <a:rPr lang="sr-Latn-RS" dirty="0" smtClean="0"/>
              <a:t> </a:t>
            </a:r>
            <a:r>
              <a:rPr lang="en-US" dirty="0" smtClean="0"/>
              <a:t>(</a:t>
            </a:r>
            <a:r>
              <a:rPr lang="en-US" i="1" dirty="0" smtClean="0"/>
              <a:t>hyper</a:t>
            </a:r>
            <a:r>
              <a:rPr lang="en-US" dirty="0" smtClean="0"/>
              <a:t> means</a:t>
            </a:r>
            <a:r>
              <a:rPr lang="sr-Latn-RS" dirty="0" smtClean="0"/>
              <a:t> </a:t>
            </a:r>
            <a:r>
              <a:rPr lang="en-US" dirty="0" smtClean="0"/>
              <a:t>excessive,</a:t>
            </a:r>
            <a:r>
              <a:rPr lang="sr-Latn-RS" dirty="0" smtClean="0"/>
              <a:t> </a:t>
            </a:r>
            <a:r>
              <a:rPr lang="en-US" dirty="0" smtClean="0"/>
              <a:t>and-</a:t>
            </a:r>
            <a:r>
              <a:rPr lang="en-US" i="1" dirty="0" err="1" smtClean="0"/>
              <a:t>plasia</a:t>
            </a:r>
            <a:r>
              <a:rPr lang="sr-Latn-RS" i="1" dirty="0" smtClean="0"/>
              <a:t> </a:t>
            </a:r>
            <a:r>
              <a:rPr lang="en-US" dirty="0" smtClean="0"/>
              <a:t>means</a:t>
            </a:r>
            <a:r>
              <a:rPr lang="sr-Latn-RS" dirty="0" smtClean="0"/>
              <a:t> </a:t>
            </a:r>
            <a:r>
              <a:rPr lang="en-US" dirty="0" smtClean="0"/>
              <a:t>formation).</a:t>
            </a:r>
            <a:r>
              <a:rPr lang="sr-Latn-RS" dirty="0" smtClean="0"/>
              <a:t> </a:t>
            </a:r>
          </a:p>
          <a:p>
            <a:endParaRPr lang="sr-Latn-RS" dirty="0" smtClean="0"/>
          </a:p>
          <a:p>
            <a:r>
              <a:rPr lang="en-US" b="1" dirty="0" smtClean="0"/>
              <a:t>Hypertrophy</a:t>
            </a:r>
            <a:r>
              <a:rPr lang="sr-Latn-RS" dirty="0" smtClean="0"/>
              <a:t> </a:t>
            </a:r>
            <a:r>
              <a:rPr lang="en-US" dirty="0" smtClean="0"/>
              <a:t>(high-PER-</a:t>
            </a:r>
            <a:r>
              <a:rPr lang="en-US" dirty="0" err="1" smtClean="0"/>
              <a:t>troh</a:t>
            </a:r>
            <a:r>
              <a:rPr lang="en-US" dirty="0" smtClean="0"/>
              <a:t>-fee)</a:t>
            </a:r>
            <a:r>
              <a:rPr lang="sr-Latn-RS" dirty="0" smtClean="0"/>
              <a:t> </a:t>
            </a:r>
            <a:r>
              <a:rPr lang="en-US" dirty="0" smtClean="0"/>
              <a:t>is</a:t>
            </a:r>
            <a:r>
              <a:rPr lang="sr-Latn-RS" dirty="0" smtClean="0"/>
              <a:t> </a:t>
            </a:r>
            <a:r>
              <a:rPr lang="en-US" dirty="0" smtClean="0"/>
              <a:t>a</a:t>
            </a:r>
            <a:r>
              <a:rPr lang="sr-Latn-RS" dirty="0" smtClean="0"/>
              <a:t> </a:t>
            </a:r>
            <a:r>
              <a:rPr lang="en-US" dirty="0" smtClean="0"/>
              <a:t>general</a:t>
            </a:r>
            <a:r>
              <a:rPr lang="sr-Latn-RS" dirty="0" smtClean="0"/>
              <a:t> </a:t>
            </a:r>
            <a:r>
              <a:rPr lang="en-US" dirty="0" smtClean="0"/>
              <a:t>increase</a:t>
            </a:r>
            <a:r>
              <a:rPr lang="sr-Latn-RS" dirty="0" smtClean="0"/>
              <a:t> </a:t>
            </a:r>
            <a:r>
              <a:rPr lang="en-US" dirty="0" smtClean="0"/>
              <a:t>in the</a:t>
            </a:r>
            <a:r>
              <a:rPr lang="sr-Latn-RS" dirty="0" smtClean="0"/>
              <a:t> </a:t>
            </a:r>
            <a:r>
              <a:rPr lang="en-US" dirty="0" smtClean="0"/>
              <a:t>bulk</a:t>
            </a:r>
            <a:r>
              <a:rPr lang="sr-Latn-RS" dirty="0" smtClean="0"/>
              <a:t> </a:t>
            </a:r>
            <a:r>
              <a:rPr lang="en-US" dirty="0" smtClean="0"/>
              <a:t>of</a:t>
            </a:r>
            <a:r>
              <a:rPr lang="sr-Latn-RS" dirty="0" smtClean="0"/>
              <a:t> </a:t>
            </a:r>
            <a:r>
              <a:rPr lang="en-US" dirty="0" smtClean="0"/>
              <a:t>a</a:t>
            </a:r>
            <a:r>
              <a:rPr lang="sr-Latn-RS" dirty="0" smtClean="0"/>
              <a:t> </a:t>
            </a:r>
            <a:r>
              <a:rPr lang="en-US" dirty="0" smtClean="0"/>
              <a:t>body</a:t>
            </a:r>
            <a:r>
              <a:rPr lang="sr-Latn-RS" dirty="0" smtClean="0"/>
              <a:t> </a:t>
            </a:r>
            <a:r>
              <a:rPr lang="en-US" dirty="0" smtClean="0"/>
              <a:t>part</a:t>
            </a:r>
            <a:r>
              <a:rPr lang="sr-Latn-RS" dirty="0" smtClean="0"/>
              <a:t> </a:t>
            </a:r>
            <a:r>
              <a:rPr lang="en-US" dirty="0" smtClean="0"/>
              <a:t>or</a:t>
            </a:r>
            <a:r>
              <a:rPr lang="sr-Latn-RS" dirty="0" smtClean="0"/>
              <a:t> </a:t>
            </a:r>
            <a:r>
              <a:rPr lang="en-US" dirty="0" smtClean="0"/>
              <a:t>organ</a:t>
            </a:r>
            <a:r>
              <a:rPr lang="sr-Latn-RS" dirty="0" smtClean="0"/>
              <a:t> </a:t>
            </a:r>
            <a:r>
              <a:rPr lang="en-US" dirty="0" smtClean="0"/>
              <a:t>that</a:t>
            </a:r>
            <a:r>
              <a:rPr lang="sr-Latn-RS" dirty="0" smtClean="0"/>
              <a:t> </a:t>
            </a:r>
            <a:r>
              <a:rPr lang="en-US" dirty="0" smtClean="0"/>
              <a:t>is</a:t>
            </a:r>
            <a:r>
              <a:rPr lang="sr-Latn-RS" dirty="0" smtClean="0"/>
              <a:t> </a:t>
            </a:r>
            <a:r>
              <a:rPr lang="en-US" dirty="0" smtClean="0"/>
              <a:t>due</a:t>
            </a:r>
            <a:r>
              <a:rPr lang="sr-Latn-RS" dirty="0" smtClean="0"/>
              <a:t> </a:t>
            </a:r>
            <a:r>
              <a:rPr lang="en-US" dirty="0" smtClean="0"/>
              <a:t>to</a:t>
            </a:r>
            <a:r>
              <a:rPr lang="sr-Latn-RS" dirty="0" smtClean="0"/>
              <a:t> </a:t>
            </a:r>
            <a:r>
              <a:rPr lang="en-US" dirty="0" smtClean="0"/>
              <a:t>an</a:t>
            </a:r>
            <a:r>
              <a:rPr lang="sr-Latn-RS" dirty="0" smtClean="0"/>
              <a:t> </a:t>
            </a:r>
            <a:r>
              <a:rPr lang="en-US" dirty="0" smtClean="0">
                <a:solidFill>
                  <a:srgbClr val="FF0000"/>
                </a:solidFill>
              </a:rPr>
              <a:t>increase in</a:t>
            </a:r>
            <a:r>
              <a:rPr lang="sr-Latn-RS" dirty="0" smtClean="0">
                <a:solidFill>
                  <a:srgbClr val="FF0000"/>
                </a:solidFill>
              </a:rPr>
              <a:t> </a:t>
            </a:r>
            <a:r>
              <a:rPr lang="en-US" dirty="0" smtClean="0">
                <a:solidFill>
                  <a:srgbClr val="FF0000"/>
                </a:solidFill>
              </a:rPr>
              <a:t>the</a:t>
            </a:r>
            <a:r>
              <a:rPr lang="sr-Latn-RS" dirty="0" smtClean="0">
                <a:solidFill>
                  <a:srgbClr val="FF0000"/>
                </a:solidFill>
              </a:rPr>
              <a:t> </a:t>
            </a:r>
            <a:r>
              <a:rPr lang="en-US" dirty="0" smtClean="0">
                <a:solidFill>
                  <a:srgbClr val="FF0000"/>
                </a:solidFill>
              </a:rPr>
              <a:t>size,</a:t>
            </a:r>
            <a:r>
              <a:rPr lang="sr-Latn-RS" dirty="0" smtClean="0">
                <a:solidFill>
                  <a:srgbClr val="FF0000"/>
                </a:solidFill>
              </a:rPr>
              <a:t> </a:t>
            </a:r>
            <a:r>
              <a:rPr lang="en-US" dirty="0" smtClean="0">
                <a:solidFill>
                  <a:srgbClr val="FF0000"/>
                </a:solidFill>
              </a:rPr>
              <a:t>but</a:t>
            </a:r>
            <a:r>
              <a:rPr lang="sr-Latn-RS" dirty="0" smtClean="0">
                <a:solidFill>
                  <a:srgbClr val="FF0000"/>
                </a:solidFill>
              </a:rPr>
              <a:t> </a:t>
            </a:r>
            <a:r>
              <a:rPr lang="en-US" dirty="0" smtClean="0">
                <a:solidFill>
                  <a:srgbClr val="FF0000"/>
                </a:solidFill>
              </a:rPr>
              <a:t>not</a:t>
            </a:r>
            <a:r>
              <a:rPr lang="sr-Latn-RS" dirty="0" smtClean="0">
                <a:solidFill>
                  <a:srgbClr val="FF0000"/>
                </a:solidFill>
              </a:rPr>
              <a:t> </a:t>
            </a:r>
            <a:r>
              <a:rPr lang="en-US" dirty="0" smtClean="0">
                <a:solidFill>
                  <a:srgbClr val="FF0000"/>
                </a:solidFill>
              </a:rPr>
              <a:t>in</a:t>
            </a:r>
            <a:r>
              <a:rPr lang="sr-Latn-RS" dirty="0" smtClean="0">
                <a:solidFill>
                  <a:srgbClr val="FF0000"/>
                </a:solidFill>
              </a:rPr>
              <a:t> </a:t>
            </a:r>
            <a:r>
              <a:rPr lang="en-US" dirty="0" smtClean="0">
                <a:solidFill>
                  <a:srgbClr val="FF0000"/>
                </a:solidFill>
              </a:rPr>
              <a:t>the</a:t>
            </a:r>
            <a:r>
              <a:rPr lang="sr-Latn-RS" dirty="0" smtClean="0">
                <a:solidFill>
                  <a:srgbClr val="FF0000"/>
                </a:solidFill>
              </a:rPr>
              <a:t> </a:t>
            </a:r>
            <a:r>
              <a:rPr lang="en-US" dirty="0" smtClean="0">
                <a:solidFill>
                  <a:srgbClr val="FF0000"/>
                </a:solidFill>
              </a:rPr>
              <a:t>number</a:t>
            </a:r>
            <a:r>
              <a:rPr lang="en-US" dirty="0" smtClean="0"/>
              <a:t>,</a:t>
            </a:r>
            <a:r>
              <a:rPr lang="sr-Latn-RS" dirty="0" smtClean="0"/>
              <a:t> </a:t>
            </a:r>
            <a:r>
              <a:rPr lang="en-US" dirty="0" smtClean="0"/>
              <a:t>of</a:t>
            </a:r>
            <a:r>
              <a:rPr lang="sr-Latn-RS" dirty="0" smtClean="0"/>
              <a:t> </a:t>
            </a:r>
            <a:r>
              <a:rPr lang="en-US" dirty="0" smtClean="0"/>
              <a:t>cells</a:t>
            </a:r>
            <a:r>
              <a:rPr lang="sr-Latn-RS" dirty="0" smtClean="0"/>
              <a:t> </a:t>
            </a:r>
            <a:r>
              <a:rPr lang="en-US" dirty="0" smtClean="0"/>
              <a:t>in</a:t>
            </a:r>
            <a:r>
              <a:rPr lang="sr-Latn-RS" dirty="0" smtClean="0"/>
              <a:t> </a:t>
            </a:r>
            <a:r>
              <a:rPr lang="en-US" dirty="0" smtClean="0"/>
              <a:t>the</a:t>
            </a:r>
            <a:r>
              <a:rPr lang="sr-Latn-RS" dirty="0" smtClean="0"/>
              <a:t> </a:t>
            </a:r>
            <a:r>
              <a:rPr lang="en-US" dirty="0" smtClean="0"/>
              <a:t>tissues </a:t>
            </a:r>
            <a:r>
              <a:rPr lang="en-US" dirty="0"/>
              <a:t>(</a:t>
            </a:r>
            <a:r>
              <a:rPr lang="en-US" i="1" dirty="0" smtClean="0"/>
              <a:t>hyper</a:t>
            </a:r>
            <a:r>
              <a:rPr lang="en-US" dirty="0" smtClean="0"/>
              <a:t>-</a:t>
            </a:r>
            <a:r>
              <a:rPr lang="sr-Latn-RS" dirty="0" smtClean="0"/>
              <a:t> </a:t>
            </a:r>
            <a:r>
              <a:rPr lang="en-US" dirty="0" smtClean="0"/>
              <a:t>means</a:t>
            </a:r>
            <a:r>
              <a:rPr lang="sr-Latn-RS" dirty="0" smtClean="0"/>
              <a:t> </a:t>
            </a:r>
            <a:r>
              <a:rPr lang="en-US" dirty="0" smtClean="0"/>
              <a:t>excessive,</a:t>
            </a:r>
            <a:r>
              <a:rPr lang="sr-Latn-RS" dirty="0" smtClean="0"/>
              <a:t> </a:t>
            </a:r>
            <a:r>
              <a:rPr lang="en-US" dirty="0" smtClean="0"/>
              <a:t>and-</a:t>
            </a:r>
            <a:r>
              <a:rPr lang="en-US" i="1" dirty="0" smtClean="0"/>
              <a:t>trophy</a:t>
            </a:r>
            <a:r>
              <a:rPr lang="sr-Latn-RS" i="1" dirty="0" smtClean="0"/>
              <a:t> </a:t>
            </a:r>
            <a:r>
              <a:rPr lang="en-US" dirty="0" smtClean="0"/>
              <a:t>means</a:t>
            </a:r>
            <a:r>
              <a:rPr lang="sr-Latn-RS" dirty="0" smtClean="0"/>
              <a:t> </a:t>
            </a:r>
            <a:r>
              <a:rPr lang="en-US" dirty="0" smtClean="0"/>
              <a:t>development).</a:t>
            </a:r>
            <a:r>
              <a:rPr lang="sr-Latn-RS" dirty="0" smtClean="0"/>
              <a:t> </a:t>
            </a:r>
            <a:r>
              <a:rPr lang="en-US" dirty="0" smtClean="0"/>
              <a:t>This</a:t>
            </a:r>
            <a:r>
              <a:rPr lang="sr-Latn-RS" dirty="0" smtClean="0"/>
              <a:t> </a:t>
            </a:r>
            <a:r>
              <a:rPr lang="en-US" dirty="0" smtClean="0"/>
              <a:t>enlargement</a:t>
            </a:r>
            <a:r>
              <a:rPr lang="sr-Latn-RS" dirty="0" smtClean="0"/>
              <a:t> </a:t>
            </a:r>
            <a:r>
              <a:rPr lang="en-US" dirty="0" smtClean="0"/>
              <a:t>is</a:t>
            </a:r>
            <a:r>
              <a:rPr lang="sr-Latn-RS" dirty="0" smtClean="0"/>
              <a:t> </a:t>
            </a:r>
            <a:r>
              <a:rPr lang="en-US" dirty="0" smtClean="0"/>
              <a:t>not</a:t>
            </a:r>
            <a:r>
              <a:rPr lang="sr-Latn-RS" dirty="0" smtClean="0"/>
              <a:t> </a:t>
            </a:r>
            <a:r>
              <a:rPr lang="en-US" dirty="0" smtClean="0"/>
              <a:t>due</a:t>
            </a:r>
            <a:r>
              <a:rPr lang="sr-Latn-RS" dirty="0" smtClean="0"/>
              <a:t> </a:t>
            </a:r>
            <a:r>
              <a:rPr lang="en-US" dirty="0" smtClean="0"/>
              <a:t>to</a:t>
            </a:r>
            <a:r>
              <a:rPr lang="sr-Latn-RS" dirty="0" smtClean="0"/>
              <a:t> </a:t>
            </a:r>
            <a:r>
              <a:rPr lang="en-US" dirty="0" smtClean="0"/>
              <a:t>tumor</a:t>
            </a:r>
            <a:r>
              <a:rPr lang="sr-Latn-RS" dirty="0" smtClean="0"/>
              <a:t> </a:t>
            </a:r>
            <a:r>
              <a:rPr lang="en-US" dirty="0" smtClean="0"/>
              <a:t>formation</a:t>
            </a:r>
            <a:r>
              <a:rPr lang="en-US" dirty="0"/>
              <a:t>. </a:t>
            </a:r>
          </a:p>
        </p:txBody>
      </p:sp>
    </p:spTree>
    <p:extLst>
      <p:ext uri="{BB962C8B-B14F-4D97-AF65-F5344CB8AC3E}">
        <p14:creationId xmlns:p14="http://schemas.microsoft.com/office/powerpoint/2010/main" val="36743773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BODY</a:t>
            </a:r>
            <a:r>
              <a:rPr lang="sr-Latn-RS" dirty="0" smtClean="0"/>
              <a:t> </a:t>
            </a:r>
            <a:r>
              <a:rPr lang="en-US" dirty="0" smtClean="0"/>
              <a:t>SYSTEMS</a:t>
            </a:r>
            <a:r>
              <a:rPr lang="sr-Latn-RS" dirty="0" smtClean="0"/>
              <a:t> </a:t>
            </a:r>
            <a:r>
              <a:rPr lang="en-US" dirty="0" smtClean="0"/>
              <a:t>AND</a:t>
            </a:r>
            <a:r>
              <a:rPr lang="sr-Latn-RS" dirty="0" smtClean="0"/>
              <a:t> </a:t>
            </a:r>
            <a:r>
              <a:rPr lang="en-US" dirty="0" smtClean="0"/>
              <a:t>RELATED </a:t>
            </a:r>
            <a:r>
              <a:rPr lang="en-US" dirty="0"/>
              <a:t>ORGANS</a:t>
            </a:r>
          </a:p>
        </p:txBody>
      </p:sp>
      <p:sp>
        <p:nvSpPr>
          <p:cNvPr id="3" name="Content Placeholder 2"/>
          <p:cNvSpPr>
            <a:spLocks noGrp="1"/>
          </p:cNvSpPr>
          <p:nvPr>
            <p:ph idx="1"/>
          </p:nvPr>
        </p:nvSpPr>
        <p:spPr>
          <a:xfrm>
            <a:off x="610709" y="1894400"/>
            <a:ext cx="8755087" cy="4814310"/>
          </a:xfrm>
        </p:spPr>
        <p:txBody>
          <a:bodyPr>
            <a:normAutofit/>
          </a:bodyPr>
          <a:lstStyle/>
          <a:p>
            <a:r>
              <a:rPr lang="en-US" dirty="0" smtClean="0"/>
              <a:t>A</a:t>
            </a:r>
            <a:r>
              <a:rPr lang="sr-Latn-RS" dirty="0" smtClean="0"/>
              <a:t> </a:t>
            </a:r>
            <a:r>
              <a:rPr lang="en-US" b="1" dirty="0" smtClean="0"/>
              <a:t>body</a:t>
            </a:r>
            <a:r>
              <a:rPr lang="sr-Latn-RS" b="1" dirty="0" smtClean="0"/>
              <a:t> </a:t>
            </a:r>
            <a:r>
              <a:rPr lang="en-US" b="1" dirty="0" smtClean="0"/>
              <a:t>organ </a:t>
            </a:r>
            <a:r>
              <a:rPr lang="en-US" dirty="0"/>
              <a:t>is a somewhat independent part of the </a:t>
            </a:r>
            <a:r>
              <a:rPr lang="en-US" dirty="0" smtClean="0"/>
              <a:t>body</a:t>
            </a:r>
            <a:r>
              <a:rPr lang="sr-Latn-RS" dirty="0" smtClean="0"/>
              <a:t> </a:t>
            </a:r>
            <a:r>
              <a:rPr lang="en-US" dirty="0" smtClean="0"/>
              <a:t>that</a:t>
            </a:r>
            <a:r>
              <a:rPr lang="sr-Latn-RS" dirty="0" smtClean="0"/>
              <a:t> </a:t>
            </a:r>
            <a:r>
              <a:rPr lang="en-US" dirty="0" smtClean="0"/>
              <a:t>performs</a:t>
            </a:r>
            <a:r>
              <a:rPr lang="sr-Latn-RS" dirty="0" smtClean="0"/>
              <a:t> </a:t>
            </a:r>
            <a:r>
              <a:rPr lang="en-US" dirty="0" smtClean="0"/>
              <a:t>a</a:t>
            </a:r>
            <a:r>
              <a:rPr lang="sr-Latn-RS" dirty="0" smtClean="0"/>
              <a:t> </a:t>
            </a:r>
            <a:r>
              <a:rPr lang="en-US" dirty="0" smtClean="0"/>
              <a:t>specific</a:t>
            </a:r>
            <a:r>
              <a:rPr lang="sr-Latn-RS" dirty="0" smtClean="0"/>
              <a:t> </a:t>
            </a:r>
            <a:r>
              <a:rPr lang="en-US" dirty="0" smtClean="0"/>
              <a:t>function.</a:t>
            </a:r>
            <a:r>
              <a:rPr lang="sr-Latn-RS" dirty="0" smtClean="0"/>
              <a:t> </a:t>
            </a:r>
          </a:p>
          <a:p>
            <a:r>
              <a:rPr lang="en-US" dirty="0" smtClean="0"/>
              <a:t>For</a:t>
            </a:r>
            <a:r>
              <a:rPr lang="sr-Latn-RS" dirty="0" smtClean="0"/>
              <a:t> </a:t>
            </a:r>
            <a:r>
              <a:rPr lang="en-US" dirty="0" smtClean="0"/>
              <a:t>purposes</a:t>
            </a:r>
            <a:r>
              <a:rPr lang="sr-Latn-RS" dirty="0" smtClean="0"/>
              <a:t> </a:t>
            </a:r>
            <a:r>
              <a:rPr lang="en-US" dirty="0" smtClean="0"/>
              <a:t>of </a:t>
            </a:r>
            <a:r>
              <a:rPr lang="en-US" dirty="0"/>
              <a:t>description, </a:t>
            </a:r>
            <a:r>
              <a:rPr lang="en-US" dirty="0" smtClean="0"/>
              <a:t>the</a:t>
            </a:r>
            <a:r>
              <a:rPr lang="sr-Latn-RS" dirty="0" smtClean="0"/>
              <a:t> </a:t>
            </a:r>
            <a:r>
              <a:rPr lang="en-US" dirty="0" smtClean="0"/>
              <a:t>related</a:t>
            </a:r>
            <a:r>
              <a:rPr lang="sr-Latn-RS" dirty="0" smtClean="0"/>
              <a:t> </a:t>
            </a:r>
            <a:r>
              <a:rPr lang="en-US" dirty="0" smtClean="0"/>
              <a:t>tissues</a:t>
            </a:r>
            <a:r>
              <a:rPr lang="sr-Latn-RS" dirty="0" smtClean="0"/>
              <a:t> </a:t>
            </a:r>
            <a:r>
              <a:rPr lang="en-US" dirty="0" smtClean="0"/>
              <a:t>and</a:t>
            </a:r>
            <a:r>
              <a:rPr lang="sr-Latn-RS" dirty="0" smtClean="0"/>
              <a:t> </a:t>
            </a:r>
            <a:r>
              <a:rPr lang="en-US" dirty="0" smtClean="0"/>
              <a:t>organs</a:t>
            </a:r>
            <a:r>
              <a:rPr lang="sr-Latn-RS" dirty="0" smtClean="0"/>
              <a:t> </a:t>
            </a:r>
            <a:r>
              <a:rPr lang="en-US" dirty="0" smtClean="0"/>
              <a:t>are</a:t>
            </a:r>
            <a:r>
              <a:rPr lang="sr-Latn-RS" dirty="0" smtClean="0"/>
              <a:t> </a:t>
            </a:r>
            <a:r>
              <a:rPr lang="en-US" dirty="0" smtClean="0"/>
              <a:t>described as</a:t>
            </a:r>
            <a:r>
              <a:rPr lang="sr-Latn-RS" dirty="0" smtClean="0"/>
              <a:t> </a:t>
            </a:r>
            <a:r>
              <a:rPr lang="en-US" dirty="0" smtClean="0"/>
              <a:t>being</a:t>
            </a:r>
            <a:r>
              <a:rPr lang="sr-Latn-RS" dirty="0" smtClean="0"/>
              <a:t> </a:t>
            </a:r>
            <a:r>
              <a:rPr lang="en-US" dirty="0" smtClean="0"/>
              <a:t>organized into</a:t>
            </a:r>
            <a:r>
              <a:rPr lang="sr-Latn-RS" dirty="0" smtClean="0"/>
              <a:t> </a:t>
            </a:r>
            <a:r>
              <a:rPr lang="en-US" b="1" dirty="0" smtClean="0"/>
              <a:t>body systems</a:t>
            </a:r>
            <a:r>
              <a:rPr lang="sr-Latn-RS" dirty="0" smtClean="0"/>
              <a:t> </a:t>
            </a:r>
            <a:r>
              <a:rPr lang="en-US" dirty="0" smtClean="0"/>
              <a:t>with</a:t>
            </a:r>
            <a:r>
              <a:rPr lang="sr-Latn-RS" dirty="0" smtClean="0"/>
              <a:t> </a:t>
            </a:r>
            <a:r>
              <a:rPr lang="en-US" dirty="0" smtClean="0"/>
              <a:t>specialized </a:t>
            </a:r>
            <a:r>
              <a:rPr lang="en-US" dirty="0"/>
              <a:t>functions. </a:t>
            </a:r>
            <a:endParaRPr lang="sr-Latn-RS" dirty="0" smtClean="0"/>
          </a:p>
        </p:txBody>
      </p:sp>
    </p:spTree>
    <p:extLst>
      <p:ext uri="{BB962C8B-B14F-4D97-AF65-F5344CB8AC3E}">
        <p14:creationId xmlns:p14="http://schemas.microsoft.com/office/powerpoint/2010/main" val="40418494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a:t>
            </a:r>
            <a:r>
              <a:rPr lang="sr-Latn-RS" dirty="0"/>
              <a:t> </a:t>
            </a:r>
            <a:r>
              <a:rPr lang="en-US" dirty="0"/>
              <a:t>SYSTEMS</a:t>
            </a:r>
          </a:p>
        </p:txBody>
      </p:sp>
      <p:sp>
        <p:nvSpPr>
          <p:cNvPr id="3" name="Content Placeholder 2"/>
          <p:cNvSpPr>
            <a:spLocks noGrp="1"/>
          </p:cNvSpPr>
          <p:nvPr>
            <p:ph idx="1"/>
          </p:nvPr>
        </p:nvSpPr>
        <p:spPr>
          <a:xfrm>
            <a:off x="610709" y="1670180"/>
            <a:ext cx="8755087" cy="5057192"/>
          </a:xfrm>
        </p:spPr>
        <p:txBody>
          <a:bodyPr>
            <a:normAutofit fontScale="62500" lnSpcReduction="20000"/>
          </a:bodyPr>
          <a:lstStyle/>
          <a:p>
            <a:r>
              <a:rPr lang="en-US" b="1" dirty="0" smtClean="0"/>
              <a:t>Skeletal</a:t>
            </a:r>
            <a:r>
              <a:rPr lang="sr-Latn-RS" b="1" dirty="0" smtClean="0"/>
              <a:t> </a:t>
            </a:r>
            <a:r>
              <a:rPr lang="en-US" b="1" dirty="0" smtClean="0"/>
              <a:t>System </a:t>
            </a:r>
            <a:r>
              <a:rPr lang="sr-Latn-RS" dirty="0" smtClean="0"/>
              <a:t>– </a:t>
            </a:r>
            <a:r>
              <a:rPr lang="en-US" dirty="0" smtClean="0"/>
              <a:t>Supports</a:t>
            </a:r>
            <a:r>
              <a:rPr lang="sr-Latn-RS" dirty="0" smtClean="0"/>
              <a:t> </a:t>
            </a:r>
            <a:r>
              <a:rPr lang="en-US" dirty="0" smtClean="0"/>
              <a:t>and</a:t>
            </a:r>
            <a:r>
              <a:rPr lang="sr-Latn-RS" dirty="0" smtClean="0"/>
              <a:t> </a:t>
            </a:r>
            <a:r>
              <a:rPr lang="en-US" dirty="0" smtClean="0"/>
              <a:t>shapes</a:t>
            </a:r>
            <a:r>
              <a:rPr lang="sr-Latn-RS" dirty="0" smtClean="0"/>
              <a:t> </a:t>
            </a:r>
            <a:r>
              <a:rPr lang="en-US" dirty="0" smtClean="0"/>
              <a:t>the</a:t>
            </a:r>
            <a:r>
              <a:rPr lang="sr-Latn-RS" dirty="0" smtClean="0"/>
              <a:t> </a:t>
            </a:r>
            <a:r>
              <a:rPr lang="en-US" dirty="0" smtClean="0"/>
              <a:t>body.</a:t>
            </a:r>
            <a:r>
              <a:rPr lang="sr-Latn-RS" dirty="0" smtClean="0"/>
              <a:t> </a:t>
            </a:r>
            <a:r>
              <a:rPr lang="en-US" dirty="0" smtClean="0"/>
              <a:t>Protects</a:t>
            </a:r>
            <a:r>
              <a:rPr lang="sr-Latn-RS" dirty="0" smtClean="0"/>
              <a:t> </a:t>
            </a:r>
            <a:r>
              <a:rPr lang="en-US" dirty="0" smtClean="0"/>
              <a:t>the</a:t>
            </a:r>
            <a:r>
              <a:rPr lang="sr-Latn-RS" dirty="0" smtClean="0"/>
              <a:t> </a:t>
            </a:r>
            <a:r>
              <a:rPr lang="en-US" dirty="0" smtClean="0"/>
              <a:t>internal </a:t>
            </a:r>
            <a:r>
              <a:rPr lang="en-US" dirty="0"/>
              <a:t>organs</a:t>
            </a:r>
            <a:r>
              <a:rPr lang="en-US" dirty="0" smtClean="0"/>
              <a:t>.</a:t>
            </a:r>
            <a:r>
              <a:rPr lang="sr-Latn-RS" dirty="0" smtClean="0"/>
              <a:t> </a:t>
            </a:r>
            <a:r>
              <a:rPr lang="en-US" dirty="0" smtClean="0"/>
              <a:t>Forms</a:t>
            </a:r>
            <a:r>
              <a:rPr lang="sr-Latn-RS" dirty="0" smtClean="0"/>
              <a:t> </a:t>
            </a:r>
            <a:r>
              <a:rPr lang="en-US" dirty="0" smtClean="0"/>
              <a:t>some</a:t>
            </a:r>
            <a:r>
              <a:rPr lang="sr-Latn-RS" dirty="0" smtClean="0"/>
              <a:t> </a:t>
            </a:r>
            <a:r>
              <a:rPr lang="en-US" dirty="0" smtClean="0"/>
              <a:t>blood</a:t>
            </a:r>
            <a:r>
              <a:rPr lang="sr-Latn-RS" dirty="0" smtClean="0"/>
              <a:t> </a:t>
            </a:r>
            <a:r>
              <a:rPr lang="en-US" dirty="0" smtClean="0"/>
              <a:t>cells</a:t>
            </a:r>
            <a:r>
              <a:rPr lang="sr-Latn-RS" dirty="0" smtClean="0"/>
              <a:t> </a:t>
            </a:r>
            <a:r>
              <a:rPr lang="en-US" dirty="0" smtClean="0"/>
              <a:t>and</a:t>
            </a:r>
            <a:r>
              <a:rPr lang="sr-Latn-RS" dirty="0" smtClean="0"/>
              <a:t> </a:t>
            </a:r>
            <a:r>
              <a:rPr lang="en-US" dirty="0" smtClean="0"/>
              <a:t>stores</a:t>
            </a:r>
            <a:r>
              <a:rPr lang="sr-Latn-RS" dirty="0" smtClean="0"/>
              <a:t> </a:t>
            </a:r>
            <a:r>
              <a:rPr lang="en-US" dirty="0" smtClean="0"/>
              <a:t>minerals</a:t>
            </a:r>
            <a:r>
              <a:rPr lang="en-US" dirty="0"/>
              <a:t>. </a:t>
            </a:r>
            <a:endParaRPr lang="sr-Latn-RS" dirty="0" smtClean="0"/>
          </a:p>
          <a:p>
            <a:r>
              <a:rPr lang="en-US" b="1" dirty="0" smtClean="0"/>
              <a:t>Muscular</a:t>
            </a:r>
            <a:r>
              <a:rPr lang="sr-Latn-RS" b="1" dirty="0" smtClean="0"/>
              <a:t> </a:t>
            </a:r>
            <a:r>
              <a:rPr lang="en-US" b="1" dirty="0" smtClean="0"/>
              <a:t>System </a:t>
            </a:r>
            <a:r>
              <a:rPr lang="sr-Latn-RS" dirty="0" smtClean="0"/>
              <a:t>–</a:t>
            </a:r>
            <a:r>
              <a:rPr lang="en-US" dirty="0" smtClean="0"/>
              <a:t> Holds</a:t>
            </a:r>
            <a:r>
              <a:rPr lang="sr-Latn-RS" dirty="0" smtClean="0"/>
              <a:t> </a:t>
            </a:r>
            <a:r>
              <a:rPr lang="en-US" dirty="0" smtClean="0"/>
              <a:t>the</a:t>
            </a:r>
            <a:r>
              <a:rPr lang="sr-Latn-RS" dirty="0" smtClean="0"/>
              <a:t> </a:t>
            </a:r>
            <a:r>
              <a:rPr lang="en-US" dirty="0" smtClean="0"/>
              <a:t>body</a:t>
            </a:r>
            <a:r>
              <a:rPr lang="sr-Latn-RS" dirty="0" smtClean="0"/>
              <a:t> </a:t>
            </a:r>
            <a:r>
              <a:rPr lang="en-US" dirty="0" smtClean="0"/>
              <a:t>erect.</a:t>
            </a:r>
            <a:r>
              <a:rPr lang="sr-Latn-RS" dirty="0" smtClean="0"/>
              <a:t> </a:t>
            </a:r>
            <a:r>
              <a:rPr lang="en-US" dirty="0" smtClean="0"/>
              <a:t>Makes</a:t>
            </a:r>
            <a:r>
              <a:rPr lang="sr-Latn-RS" dirty="0" smtClean="0"/>
              <a:t> </a:t>
            </a:r>
            <a:r>
              <a:rPr lang="en-US" dirty="0" smtClean="0"/>
              <a:t>movement</a:t>
            </a:r>
            <a:r>
              <a:rPr lang="sr-Latn-RS" dirty="0" smtClean="0"/>
              <a:t> </a:t>
            </a:r>
            <a:r>
              <a:rPr lang="en-US" dirty="0" smtClean="0"/>
              <a:t>possible</a:t>
            </a:r>
            <a:r>
              <a:rPr lang="en-US" dirty="0"/>
              <a:t>. </a:t>
            </a:r>
            <a:r>
              <a:rPr lang="en-US" dirty="0" smtClean="0"/>
              <a:t>Moves</a:t>
            </a:r>
            <a:r>
              <a:rPr lang="sr-Latn-RS" dirty="0" smtClean="0"/>
              <a:t> </a:t>
            </a:r>
            <a:r>
              <a:rPr lang="en-US" dirty="0" smtClean="0"/>
              <a:t>body</a:t>
            </a:r>
            <a:r>
              <a:rPr lang="sr-Latn-RS" dirty="0" smtClean="0"/>
              <a:t> </a:t>
            </a:r>
            <a:r>
              <a:rPr lang="en-US" dirty="0" smtClean="0"/>
              <a:t>fluids</a:t>
            </a:r>
            <a:r>
              <a:rPr lang="sr-Latn-RS" dirty="0" smtClean="0"/>
              <a:t> </a:t>
            </a:r>
            <a:r>
              <a:rPr lang="en-US" dirty="0" smtClean="0"/>
              <a:t>and</a:t>
            </a:r>
            <a:r>
              <a:rPr lang="sr-Latn-RS" dirty="0" smtClean="0"/>
              <a:t> </a:t>
            </a:r>
            <a:r>
              <a:rPr lang="en-US" dirty="0" smtClean="0"/>
              <a:t>generates</a:t>
            </a:r>
            <a:r>
              <a:rPr lang="sr-Latn-RS" dirty="0" smtClean="0"/>
              <a:t> </a:t>
            </a:r>
            <a:r>
              <a:rPr lang="en-US" dirty="0" smtClean="0"/>
              <a:t>body</a:t>
            </a:r>
            <a:r>
              <a:rPr lang="sr-Latn-RS" dirty="0" smtClean="0"/>
              <a:t> </a:t>
            </a:r>
            <a:r>
              <a:rPr lang="en-US" dirty="0" smtClean="0"/>
              <a:t>heat</a:t>
            </a:r>
            <a:r>
              <a:rPr lang="en-US" dirty="0"/>
              <a:t>. </a:t>
            </a:r>
            <a:endParaRPr lang="sr-Latn-RS" dirty="0" smtClean="0"/>
          </a:p>
          <a:p>
            <a:r>
              <a:rPr lang="en-US" b="1" dirty="0" smtClean="0"/>
              <a:t>Cardiovascular System </a:t>
            </a:r>
            <a:r>
              <a:rPr lang="sr-Latn-RS" dirty="0" smtClean="0"/>
              <a:t>–</a:t>
            </a:r>
            <a:r>
              <a:rPr lang="en-US" dirty="0" smtClean="0"/>
              <a:t> Blood</a:t>
            </a:r>
            <a:r>
              <a:rPr lang="sr-Latn-RS" dirty="0" smtClean="0"/>
              <a:t> </a:t>
            </a:r>
            <a:r>
              <a:rPr lang="en-US" dirty="0" smtClean="0"/>
              <a:t>circulates</a:t>
            </a:r>
            <a:r>
              <a:rPr lang="sr-Latn-RS" dirty="0" smtClean="0"/>
              <a:t> </a:t>
            </a:r>
            <a:r>
              <a:rPr lang="en-US" dirty="0" smtClean="0"/>
              <a:t>throughout</a:t>
            </a:r>
            <a:r>
              <a:rPr lang="sr-Latn-RS" dirty="0" smtClean="0"/>
              <a:t> </a:t>
            </a:r>
            <a:r>
              <a:rPr lang="en-US" dirty="0" smtClean="0"/>
              <a:t>the</a:t>
            </a:r>
            <a:r>
              <a:rPr lang="sr-Latn-RS" dirty="0" smtClean="0"/>
              <a:t> </a:t>
            </a:r>
            <a:r>
              <a:rPr lang="en-US" dirty="0" smtClean="0"/>
              <a:t>body</a:t>
            </a:r>
            <a:r>
              <a:rPr lang="sr-Latn-RS" dirty="0" smtClean="0"/>
              <a:t> </a:t>
            </a:r>
            <a:r>
              <a:rPr lang="en-US" dirty="0" smtClean="0"/>
              <a:t>to</a:t>
            </a:r>
            <a:r>
              <a:rPr lang="sr-Latn-RS" dirty="0" smtClean="0"/>
              <a:t> </a:t>
            </a:r>
            <a:r>
              <a:rPr lang="en-US" dirty="0" smtClean="0"/>
              <a:t>transport</a:t>
            </a:r>
            <a:r>
              <a:rPr lang="sr-Latn-RS" dirty="0" smtClean="0"/>
              <a:t> </a:t>
            </a:r>
            <a:r>
              <a:rPr lang="en-US" dirty="0" smtClean="0"/>
              <a:t>oxygen</a:t>
            </a:r>
            <a:r>
              <a:rPr lang="sr-Latn-RS" dirty="0" smtClean="0"/>
              <a:t> </a:t>
            </a:r>
            <a:r>
              <a:rPr lang="en-US" dirty="0" smtClean="0"/>
              <a:t>and</a:t>
            </a:r>
            <a:r>
              <a:rPr lang="sr-Latn-RS" dirty="0" smtClean="0"/>
              <a:t> </a:t>
            </a:r>
            <a:r>
              <a:rPr lang="en-US" dirty="0" smtClean="0"/>
              <a:t>nutrients</a:t>
            </a:r>
            <a:r>
              <a:rPr lang="sr-Latn-RS" dirty="0" smtClean="0"/>
              <a:t> </a:t>
            </a:r>
            <a:r>
              <a:rPr lang="en-US" dirty="0" smtClean="0"/>
              <a:t>to</a:t>
            </a:r>
            <a:r>
              <a:rPr lang="sr-Latn-RS" dirty="0" smtClean="0"/>
              <a:t> </a:t>
            </a:r>
            <a:r>
              <a:rPr lang="en-US" dirty="0" smtClean="0"/>
              <a:t>cells,</a:t>
            </a:r>
            <a:r>
              <a:rPr lang="sr-Latn-RS" dirty="0" smtClean="0"/>
              <a:t> </a:t>
            </a:r>
            <a:r>
              <a:rPr lang="en-US" dirty="0" smtClean="0"/>
              <a:t>and</a:t>
            </a:r>
            <a:r>
              <a:rPr lang="sr-Latn-RS" dirty="0" smtClean="0"/>
              <a:t> </a:t>
            </a:r>
            <a:r>
              <a:rPr lang="en-US" dirty="0" smtClean="0"/>
              <a:t>to</a:t>
            </a:r>
            <a:r>
              <a:rPr lang="sr-Latn-RS" dirty="0" smtClean="0"/>
              <a:t> </a:t>
            </a:r>
            <a:r>
              <a:rPr lang="en-US" dirty="0" smtClean="0"/>
              <a:t>carry</a:t>
            </a:r>
            <a:r>
              <a:rPr lang="sr-Latn-RS" dirty="0" smtClean="0"/>
              <a:t> </a:t>
            </a:r>
            <a:r>
              <a:rPr lang="en-US" dirty="0" smtClean="0"/>
              <a:t>waste</a:t>
            </a:r>
            <a:r>
              <a:rPr lang="sr-Latn-RS" dirty="0" smtClean="0"/>
              <a:t> </a:t>
            </a:r>
            <a:r>
              <a:rPr lang="en-US" dirty="0" smtClean="0"/>
              <a:t>products</a:t>
            </a:r>
            <a:r>
              <a:rPr lang="sr-Latn-RS" dirty="0" smtClean="0"/>
              <a:t> </a:t>
            </a:r>
            <a:r>
              <a:rPr lang="en-US" dirty="0" smtClean="0"/>
              <a:t>to the</a:t>
            </a:r>
            <a:r>
              <a:rPr lang="sr-Latn-RS" dirty="0" smtClean="0"/>
              <a:t> </a:t>
            </a:r>
            <a:r>
              <a:rPr lang="en-US" dirty="0" smtClean="0"/>
              <a:t>kidneys</a:t>
            </a:r>
            <a:r>
              <a:rPr lang="sr-Latn-RS" dirty="0" smtClean="0"/>
              <a:t> </a:t>
            </a:r>
            <a:r>
              <a:rPr lang="en-US" dirty="0" smtClean="0"/>
              <a:t>where</a:t>
            </a:r>
            <a:r>
              <a:rPr lang="sr-Latn-RS" dirty="0" smtClean="0"/>
              <a:t> </a:t>
            </a:r>
            <a:r>
              <a:rPr lang="en-US" dirty="0" smtClean="0"/>
              <a:t>waste</a:t>
            </a:r>
            <a:r>
              <a:rPr lang="sr-Latn-RS" dirty="0" smtClean="0"/>
              <a:t> </a:t>
            </a:r>
            <a:r>
              <a:rPr lang="en-US" dirty="0" smtClean="0"/>
              <a:t>is</a:t>
            </a:r>
            <a:r>
              <a:rPr lang="sr-Latn-RS" dirty="0" smtClean="0"/>
              <a:t> </a:t>
            </a:r>
            <a:r>
              <a:rPr lang="en-US" dirty="0" smtClean="0"/>
              <a:t>removed</a:t>
            </a:r>
            <a:r>
              <a:rPr lang="sr-Latn-RS" dirty="0" smtClean="0"/>
              <a:t> </a:t>
            </a:r>
            <a:r>
              <a:rPr lang="en-US" dirty="0" smtClean="0"/>
              <a:t>by</a:t>
            </a:r>
            <a:r>
              <a:rPr lang="sr-Latn-RS" dirty="0" smtClean="0"/>
              <a:t> </a:t>
            </a:r>
            <a:r>
              <a:rPr lang="en-US" dirty="0" smtClean="0"/>
              <a:t>filtration</a:t>
            </a:r>
            <a:r>
              <a:rPr lang="en-US" dirty="0"/>
              <a:t>. </a:t>
            </a:r>
            <a:endParaRPr lang="sr-Latn-RS" dirty="0" smtClean="0"/>
          </a:p>
          <a:p>
            <a:r>
              <a:rPr lang="en-US" b="1" dirty="0" smtClean="0"/>
              <a:t>Lymphatic</a:t>
            </a:r>
            <a:r>
              <a:rPr lang="sr-Latn-RS" b="1" dirty="0" smtClean="0"/>
              <a:t> </a:t>
            </a:r>
            <a:r>
              <a:rPr lang="en-US" b="1" dirty="0" smtClean="0"/>
              <a:t>System </a:t>
            </a:r>
            <a:r>
              <a:rPr lang="sr-Latn-RS" dirty="0" smtClean="0"/>
              <a:t>–</a:t>
            </a:r>
            <a:r>
              <a:rPr lang="en-US" dirty="0" smtClean="0"/>
              <a:t> Removes</a:t>
            </a:r>
            <a:r>
              <a:rPr lang="sr-Latn-RS" dirty="0" smtClean="0"/>
              <a:t> </a:t>
            </a:r>
            <a:r>
              <a:rPr lang="en-US" dirty="0" smtClean="0"/>
              <a:t>and</a:t>
            </a:r>
            <a:r>
              <a:rPr lang="sr-Latn-RS" dirty="0" smtClean="0"/>
              <a:t> </a:t>
            </a:r>
            <a:r>
              <a:rPr lang="en-US" dirty="0" smtClean="0"/>
              <a:t>transports</a:t>
            </a:r>
            <a:r>
              <a:rPr lang="sr-Latn-RS" dirty="0" smtClean="0"/>
              <a:t> </a:t>
            </a:r>
            <a:r>
              <a:rPr lang="en-US" dirty="0" smtClean="0"/>
              <a:t>waste</a:t>
            </a:r>
            <a:r>
              <a:rPr lang="sr-Latn-RS" dirty="0" smtClean="0"/>
              <a:t> </a:t>
            </a:r>
            <a:r>
              <a:rPr lang="en-US" dirty="0" smtClean="0"/>
              <a:t>products</a:t>
            </a:r>
            <a:r>
              <a:rPr lang="sr-Latn-RS" dirty="0" smtClean="0"/>
              <a:t> </a:t>
            </a:r>
            <a:r>
              <a:rPr lang="en-US" dirty="0" smtClean="0"/>
              <a:t>from</a:t>
            </a:r>
            <a:r>
              <a:rPr lang="sr-Latn-RS" dirty="0" smtClean="0"/>
              <a:t> </a:t>
            </a:r>
            <a:r>
              <a:rPr lang="en-US" dirty="0" smtClean="0"/>
              <a:t>the</a:t>
            </a:r>
            <a:r>
              <a:rPr lang="sr-Latn-RS" dirty="0" smtClean="0"/>
              <a:t> </a:t>
            </a:r>
            <a:r>
              <a:rPr lang="en-US" dirty="0" smtClean="0"/>
              <a:t>fluid between</a:t>
            </a:r>
            <a:r>
              <a:rPr lang="sr-Latn-RS" dirty="0" smtClean="0"/>
              <a:t> </a:t>
            </a:r>
            <a:r>
              <a:rPr lang="en-US" dirty="0" smtClean="0"/>
              <a:t>the</a:t>
            </a:r>
            <a:r>
              <a:rPr lang="sr-Latn-RS" dirty="0" smtClean="0"/>
              <a:t> </a:t>
            </a:r>
            <a:r>
              <a:rPr lang="en-US" dirty="0" smtClean="0"/>
              <a:t>cells.</a:t>
            </a:r>
            <a:r>
              <a:rPr lang="sr-Latn-RS" dirty="0" smtClean="0"/>
              <a:t> </a:t>
            </a:r>
            <a:r>
              <a:rPr lang="en-US" dirty="0" smtClean="0"/>
              <a:t>Destroys</a:t>
            </a:r>
            <a:r>
              <a:rPr lang="sr-Latn-RS" dirty="0" smtClean="0"/>
              <a:t> </a:t>
            </a:r>
            <a:r>
              <a:rPr lang="en-US" dirty="0" smtClean="0"/>
              <a:t>harmful</a:t>
            </a:r>
            <a:r>
              <a:rPr lang="sr-Latn-RS" dirty="0" smtClean="0"/>
              <a:t> </a:t>
            </a:r>
            <a:r>
              <a:rPr lang="en-US" dirty="0" smtClean="0"/>
              <a:t>substances</a:t>
            </a:r>
            <a:r>
              <a:rPr lang="sr-Latn-RS" dirty="0" smtClean="0"/>
              <a:t> </a:t>
            </a:r>
            <a:r>
              <a:rPr lang="en-US" dirty="0" smtClean="0"/>
              <a:t>such as</a:t>
            </a:r>
            <a:r>
              <a:rPr lang="sr-Latn-RS" dirty="0" smtClean="0"/>
              <a:t> </a:t>
            </a:r>
            <a:r>
              <a:rPr lang="en-US" dirty="0" smtClean="0"/>
              <a:t>pathogens</a:t>
            </a:r>
            <a:r>
              <a:rPr lang="sr-Latn-RS" dirty="0" smtClean="0"/>
              <a:t> </a:t>
            </a:r>
            <a:r>
              <a:rPr lang="en-US" dirty="0" smtClean="0"/>
              <a:t>and</a:t>
            </a:r>
            <a:r>
              <a:rPr lang="sr-Latn-RS" dirty="0" smtClean="0"/>
              <a:t> </a:t>
            </a:r>
            <a:r>
              <a:rPr lang="en-US" dirty="0" smtClean="0"/>
              <a:t>cancer</a:t>
            </a:r>
            <a:r>
              <a:rPr lang="sr-Latn-RS" dirty="0" smtClean="0"/>
              <a:t> </a:t>
            </a:r>
            <a:r>
              <a:rPr lang="en-US" dirty="0" smtClean="0"/>
              <a:t>cells</a:t>
            </a:r>
            <a:r>
              <a:rPr lang="sr-Latn-RS" dirty="0" smtClean="0"/>
              <a:t> </a:t>
            </a:r>
            <a:r>
              <a:rPr lang="en-US" dirty="0" smtClean="0"/>
              <a:t>in</a:t>
            </a:r>
            <a:r>
              <a:rPr lang="sr-Latn-RS" dirty="0" smtClean="0"/>
              <a:t> </a:t>
            </a:r>
            <a:r>
              <a:rPr lang="en-US" dirty="0" smtClean="0"/>
              <a:t>the</a:t>
            </a:r>
            <a:r>
              <a:rPr lang="sr-Latn-RS" dirty="0" smtClean="0"/>
              <a:t> </a:t>
            </a:r>
            <a:r>
              <a:rPr lang="en-US" dirty="0" smtClean="0"/>
              <a:t>lymph</a:t>
            </a:r>
            <a:r>
              <a:rPr lang="sr-Latn-RS" dirty="0" smtClean="0"/>
              <a:t> </a:t>
            </a:r>
            <a:r>
              <a:rPr lang="en-US" dirty="0" smtClean="0"/>
              <a:t>nodes.</a:t>
            </a:r>
            <a:r>
              <a:rPr lang="sr-Latn-RS" dirty="0" smtClean="0"/>
              <a:t> </a:t>
            </a:r>
            <a:r>
              <a:rPr lang="en-US" dirty="0" smtClean="0"/>
              <a:t>Returns</a:t>
            </a:r>
            <a:r>
              <a:rPr lang="sr-Latn-RS" dirty="0" smtClean="0"/>
              <a:t> </a:t>
            </a:r>
            <a:r>
              <a:rPr lang="en-US" dirty="0" smtClean="0"/>
              <a:t>the</a:t>
            </a:r>
            <a:r>
              <a:rPr lang="sr-Latn-RS" dirty="0" smtClean="0"/>
              <a:t> </a:t>
            </a:r>
            <a:r>
              <a:rPr lang="en-US" dirty="0" smtClean="0"/>
              <a:t>filtered</a:t>
            </a:r>
            <a:r>
              <a:rPr lang="sr-Latn-RS" dirty="0" smtClean="0"/>
              <a:t> </a:t>
            </a:r>
            <a:r>
              <a:rPr lang="en-US" dirty="0" smtClean="0"/>
              <a:t>lymph</a:t>
            </a:r>
            <a:r>
              <a:rPr lang="sr-Latn-RS" dirty="0" smtClean="0"/>
              <a:t> </a:t>
            </a:r>
            <a:r>
              <a:rPr lang="en-US" dirty="0" smtClean="0"/>
              <a:t>to</a:t>
            </a:r>
            <a:r>
              <a:rPr lang="sr-Latn-RS" dirty="0" smtClean="0"/>
              <a:t> </a:t>
            </a:r>
            <a:r>
              <a:rPr lang="en-US" dirty="0" smtClean="0"/>
              <a:t>the</a:t>
            </a:r>
            <a:r>
              <a:rPr lang="sr-Latn-RS" dirty="0" smtClean="0"/>
              <a:t> </a:t>
            </a:r>
            <a:r>
              <a:rPr lang="en-US" dirty="0" smtClean="0"/>
              <a:t>blood</a:t>
            </a:r>
            <a:r>
              <a:rPr lang="sr-Latn-RS" dirty="0" smtClean="0"/>
              <a:t> </a:t>
            </a:r>
            <a:r>
              <a:rPr lang="en-US" dirty="0" smtClean="0"/>
              <a:t>stream</a:t>
            </a:r>
            <a:r>
              <a:rPr lang="sr-Latn-RS" dirty="0" smtClean="0"/>
              <a:t> </a:t>
            </a:r>
            <a:r>
              <a:rPr lang="en-US" dirty="0" smtClean="0"/>
              <a:t>where</a:t>
            </a:r>
            <a:r>
              <a:rPr lang="sr-Latn-RS" dirty="0" smtClean="0"/>
              <a:t> </a:t>
            </a:r>
            <a:r>
              <a:rPr lang="en-US" dirty="0" smtClean="0"/>
              <a:t>it becomes</a:t>
            </a:r>
            <a:r>
              <a:rPr lang="sr-Latn-RS" dirty="0" smtClean="0"/>
              <a:t> </a:t>
            </a:r>
            <a:r>
              <a:rPr lang="en-US" dirty="0" smtClean="0"/>
              <a:t>plasma</a:t>
            </a:r>
            <a:r>
              <a:rPr lang="sr-Latn-RS" dirty="0" smtClean="0"/>
              <a:t> </a:t>
            </a:r>
            <a:r>
              <a:rPr lang="en-US" dirty="0" smtClean="0"/>
              <a:t>again</a:t>
            </a:r>
            <a:r>
              <a:rPr lang="en-US" dirty="0"/>
              <a:t>. </a:t>
            </a:r>
            <a:endParaRPr lang="sr-Latn-RS" dirty="0" smtClean="0"/>
          </a:p>
          <a:p>
            <a:r>
              <a:rPr lang="en-US" b="1" dirty="0" smtClean="0"/>
              <a:t>Immune</a:t>
            </a:r>
            <a:r>
              <a:rPr lang="sr-Latn-RS" b="1" dirty="0" smtClean="0"/>
              <a:t> </a:t>
            </a:r>
            <a:r>
              <a:rPr lang="en-US" b="1" dirty="0" smtClean="0"/>
              <a:t>System</a:t>
            </a:r>
            <a:r>
              <a:rPr lang="sr-Latn-RS" b="1" dirty="0" smtClean="0"/>
              <a:t> </a:t>
            </a:r>
            <a:r>
              <a:rPr lang="sr-Latn-RS" dirty="0" smtClean="0"/>
              <a:t>–</a:t>
            </a:r>
            <a:r>
              <a:rPr lang="en-US" dirty="0" smtClean="0"/>
              <a:t> Defends</a:t>
            </a:r>
            <a:r>
              <a:rPr lang="sr-Latn-RS" dirty="0" smtClean="0"/>
              <a:t> </a:t>
            </a:r>
            <a:r>
              <a:rPr lang="en-US" dirty="0" smtClean="0"/>
              <a:t>the</a:t>
            </a:r>
            <a:r>
              <a:rPr lang="sr-Latn-RS" dirty="0" smtClean="0"/>
              <a:t> </a:t>
            </a:r>
            <a:r>
              <a:rPr lang="en-US" dirty="0" smtClean="0"/>
              <a:t>body</a:t>
            </a:r>
            <a:r>
              <a:rPr lang="sr-Latn-RS" dirty="0" smtClean="0"/>
              <a:t> </a:t>
            </a:r>
            <a:r>
              <a:rPr lang="en-US" dirty="0" smtClean="0"/>
              <a:t>against invading</a:t>
            </a:r>
            <a:r>
              <a:rPr lang="sr-Latn-RS" dirty="0" smtClean="0"/>
              <a:t> </a:t>
            </a:r>
            <a:r>
              <a:rPr lang="en-US" dirty="0" smtClean="0"/>
              <a:t>pathogens</a:t>
            </a:r>
            <a:r>
              <a:rPr lang="sr-Latn-RS" dirty="0" smtClean="0"/>
              <a:t> </a:t>
            </a:r>
            <a:r>
              <a:rPr lang="en-US" dirty="0" smtClean="0"/>
              <a:t>and </a:t>
            </a:r>
            <a:r>
              <a:rPr lang="en-US" dirty="0"/>
              <a:t>allergens. </a:t>
            </a:r>
            <a:endParaRPr lang="sr-Latn-RS" dirty="0" smtClean="0"/>
          </a:p>
          <a:p>
            <a:r>
              <a:rPr lang="en-US" b="1" dirty="0" smtClean="0"/>
              <a:t>Respiratory</a:t>
            </a:r>
            <a:r>
              <a:rPr lang="sr-Latn-RS" b="1" dirty="0" smtClean="0"/>
              <a:t> </a:t>
            </a:r>
            <a:r>
              <a:rPr lang="en-US" b="1" dirty="0" smtClean="0"/>
              <a:t>System </a:t>
            </a:r>
            <a:r>
              <a:rPr lang="sr-Latn-RS" dirty="0" smtClean="0"/>
              <a:t>–</a:t>
            </a:r>
            <a:r>
              <a:rPr lang="en-US" dirty="0" smtClean="0"/>
              <a:t> Brings</a:t>
            </a:r>
            <a:r>
              <a:rPr lang="sr-Latn-RS" dirty="0" smtClean="0"/>
              <a:t> </a:t>
            </a:r>
            <a:r>
              <a:rPr lang="en-US" dirty="0" smtClean="0"/>
              <a:t>oxygen</a:t>
            </a:r>
            <a:r>
              <a:rPr lang="sr-Latn-RS" dirty="0" smtClean="0"/>
              <a:t> </a:t>
            </a:r>
            <a:r>
              <a:rPr lang="en-US" dirty="0" smtClean="0"/>
              <a:t>into</a:t>
            </a:r>
            <a:r>
              <a:rPr lang="sr-Latn-RS" dirty="0" smtClean="0"/>
              <a:t> </a:t>
            </a:r>
            <a:r>
              <a:rPr lang="en-US" dirty="0" smtClean="0"/>
              <a:t>the</a:t>
            </a:r>
            <a:r>
              <a:rPr lang="sr-Latn-RS" dirty="0" smtClean="0"/>
              <a:t> </a:t>
            </a:r>
            <a:r>
              <a:rPr lang="en-US" dirty="0" smtClean="0"/>
              <a:t>body</a:t>
            </a:r>
            <a:r>
              <a:rPr lang="sr-Latn-RS" dirty="0" smtClean="0"/>
              <a:t> </a:t>
            </a:r>
            <a:r>
              <a:rPr lang="en-US" dirty="0" smtClean="0"/>
              <a:t>for</a:t>
            </a:r>
            <a:r>
              <a:rPr lang="sr-Latn-RS" dirty="0" smtClean="0"/>
              <a:t> </a:t>
            </a:r>
            <a:r>
              <a:rPr lang="en-US" dirty="0" smtClean="0"/>
              <a:t>transportation</a:t>
            </a:r>
            <a:r>
              <a:rPr lang="sr-Latn-RS" dirty="0" smtClean="0"/>
              <a:t> </a:t>
            </a:r>
            <a:r>
              <a:rPr lang="en-US" dirty="0" smtClean="0"/>
              <a:t>to</a:t>
            </a:r>
            <a:r>
              <a:rPr lang="sr-Latn-RS" dirty="0" smtClean="0"/>
              <a:t> </a:t>
            </a:r>
            <a:r>
              <a:rPr lang="en-US" dirty="0" smtClean="0"/>
              <a:t>the </a:t>
            </a:r>
            <a:r>
              <a:rPr lang="en-US" dirty="0"/>
              <a:t>cells</a:t>
            </a:r>
            <a:r>
              <a:rPr lang="en-US" dirty="0" smtClean="0"/>
              <a:t>.</a:t>
            </a:r>
            <a:r>
              <a:rPr lang="sr-Latn-RS" dirty="0" smtClean="0"/>
              <a:t> </a:t>
            </a:r>
            <a:r>
              <a:rPr lang="en-US" dirty="0" smtClean="0"/>
              <a:t>Removes</a:t>
            </a:r>
            <a:r>
              <a:rPr lang="sr-Latn-RS" dirty="0" smtClean="0"/>
              <a:t> </a:t>
            </a:r>
            <a:r>
              <a:rPr lang="en-US" dirty="0" smtClean="0"/>
              <a:t>carbon</a:t>
            </a:r>
            <a:r>
              <a:rPr lang="sr-Latn-RS" dirty="0" smtClean="0"/>
              <a:t> </a:t>
            </a:r>
            <a:r>
              <a:rPr lang="en-US" dirty="0" smtClean="0"/>
              <a:t>dioxide</a:t>
            </a:r>
            <a:r>
              <a:rPr lang="sr-Latn-RS" dirty="0" smtClean="0"/>
              <a:t> </a:t>
            </a:r>
            <a:r>
              <a:rPr lang="en-US" dirty="0" smtClean="0"/>
              <a:t>and</a:t>
            </a:r>
            <a:r>
              <a:rPr lang="sr-Latn-RS" dirty="0" smtClean="0"/>
              <a:t> </a:t>
            </a:r>
            <a:r>
              <a:rPr lang="en-US" dirty="0" smtClean="0"/>
              <a:t>some</a:t>
            </a:r>
            <a:r>
              <a:rPr lang="sr-Latn-RS" dirty="0" smtClean="0"/>
              <a:t> </a:t>
            </a:r>
            <a:r>
              <a:rPr lang="en-US" dirty="0" smtClean="0"/>
              <a:t>water</a:t>
            </a:r>
            <a:r>
              <a:rPr lang="sr-Latn-RS" dirty="0" smtClean="0"/>
              <a:t> </a:t>
            </a:r>
            <a:r>
              <a:rPr lang="en-US" dirty="0" smtClean="0"/>
              <a:t>waste from</a:t>
            </a:r>
            <a:r>
              <a:rPr lang="sr-Latn-RS" dirty="0" smtClean="0"/>
              <a:t> </a:t>
            </a:r>
            <a:r>
              <a:rPr lang="en-US" dirty="0" smtClean="0"/>
              <a:t>the</a:t>
            </a:r>
            <a:r>
              <a:rPr lang="sr-Latn-RS" dirty="0" smtClean="0"/>
              <a:t> </a:t>
            </a:r>
            <a:r>
              <a:rPr lang="en-US" dirty="0" smtClean="0"/>
              <a:t>body</a:t>
            </a:r>
            <a:r>
              <a:rPr lang="en-US" dirty="0"/>
              <a:t>.</a:t>
            </a:r>
          </a:p>
        </p:txBody>
      </p:sp>
    </p:spTree>
    <p:extLst>
      <p:ext uri="{BB962C8B-B14F-4D97-AF65-F5344CB8AC3E}">
        <p14:creationId xmlns:p14="http://schemas.microsoft.com/office/powerpoint/2010/main" val="646278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a:t>
            </a:r>
            <a:r>
              <a:rPr lang="sr-Latn-RS" dirty="0"/>
              <a:t> </a:t>
            </a:r>
            <a:r>
              <a:rPr lang="en-US" dirty="0"/>
              <a:t>SYSTEMS</a:t>
            </a:r>
          </a:p>
        </p:txBody>
      </p:sp>
      <p:sp>
        <p:nvSpPr>
          <p:cNvPr id="3" name="Content Placeholder 2"/>
          <p:cNvSpPr>
            <a:spLocks noGrp="1"/>
          </p:cNvSpPr>
          <p:nvPr>
            <p:ph idx="1"/>
          </p:nvPr>
        </p:nvSpPr>
        <p:spPr>
          <a:xfrm>
            <a:off x="610709" y="1642188"/>
            <a:ext cx="8755087" cy="5085183"/>
          </a:xfrm>
        </p:spPr>
        <p:txBody>
          <a:bodyPr>
            <a:normAutofit fontScale="70000" lnSpcReduction="20000"/>
          </a:bodyPr>
          <a:lstStyle/>
          <a:p>
            <a:r>
              <a:rPr lang="en-US" b="1" dirty="0" smtClean="0"/>
              <a:t>Digestive</a:t>
            </a:r>
            <a:r>
              <a:rPr lang="sr-Latn-RS" b="1" dirty="0" smtClean="0"/>
              <a:t> </a:t>
            </a:r>
            <a:r>
              <a:rPr lang="en-US" b="1" dirty="0" smtClean="0"/>
              <a:t>System </a:t>
            </a:r>
            <a:r>
              <a:rPr lang="sr-Latn-RS" dirty="0" smtClean="0"/>
              <a:t>–</a:t>
            </a:r>
            <a:r>
              <a:rPr lang="en-US" dirty="0" smtClean="0"/>
              <a:t> Digests</a:t>
            </a:r>
            <a:r>
              <a:rPr lang="sr-Latn-RS" dirty="0" smtClean="0"/>
              <a:t> </a:t>
            </a:r>
            <a:r>
              <a:rPr lang="en-US" dirty="0" smtClean="0"/>
              <a:t>ingested</a:t>
            </a:r>
            <a:r>
              <a:rPr lang="sr-Latn-RS" dirty="0" smtClean="0"/>
              <a:t> </a:t>
            </a:r>
            <a:r>
              <a:rPr lang="en-US" dirty="0" smtClean="0"/>
              <a:t>food</a:t>
            </a:r>
            <a:r>
              <a:rPr lang="sr-Latn-RS" dirty="0" smtClean="0"/>
              <a:t> </a:t>
            </a:r>
            <a:r>
              <a:rPr lang="en-US" dirty="0" smtClean="0"/>
              <a:t>so</a:t>
            </a:r>
            <a:r>
              <a:rPr lang="sr-Latn-RS" dirty="0" smtClean="0"/>
              <a:t> </a:t>
            </a:r>
            <a:r>
              <a:rPr lang="en-US" dirty="0" smtClean="0"/>
              <a:t>it</a:t>
            </a:r>
            <a:r>
              <a:rPr lang="sr-Latn-RS" dirty="0" smtClean="0"/>
              <a:t> </a:t>
            </a:r>
            <a:r>
              <a:rPr lang="en-US" dirty="0" smtClean="0"/>
              <a:t>can</a:t>
            </a:r>
            <a:r>
              <a:rPr lang="sr-Latn-RS" dirty="0" smtClean="0"/>
              <a:t> </a:t>
            </a:r>
            <a:r>
              <a:rPr lang="en-US" dirty="0" smtClean="0"/>
              <a:t>be</a:t>
            </a:r>
            <a:r>
              <a:rPr lang="sr-Latn-RS" dirty="0" smtClean="0"/>
              <a:t> </a:t>
            </a:r>
            <a:r>
              <a:rPr lang="en-US" dirty="0" smtClean="0"/>
              <a:t>absorbed</a:t>
            </a:r>
            <a:r>
              <a:rPr lang="sr-Latn-RS" dirty="0" smtClean="0"/>
              <a:t> </a:t>
            </a:r>
            <a:r>
              <a:rPr lang="en-US" dirty="0" smtClean="0"/>
              <a:t>into</a:t>
            </a:r>
            <a:r>
              <a:rPr lang="sr-Latn-RS" dirty="0" smtClean="0"/>
              <a:t> </a:t>
            </a:r>
            <a:r>
              <a:rPr lang="en-US" dirty="0" smtClean="0"/>
              <a:t>the </a:t>
            </a:r>
            <a:r>
              <a:rPr lang="en-US" dirty="0"/>
              <a:t>bloodstream</a:t>
            </a:r>
            <a:r>
              <a:rPr lang="en-US" dirty="0" smtClean="0"/>
              <a:t>.</a:t>
            </a:r>
            <a:r>
              <a:rPr lang="sr-Latn-RS" dirty="0" smtClean="0"/>
              <a:t> </a:t>
            </a:r>
            <a:r>
              <a:rPr lang="en-US" dirty="0" smtClean="0"/>
              <a:t>Eliminates</a:t>
            </a:r>
            <a:r>
              <a:rPr lang="sr-Latn-RS" dirty="0" smtClean="0"/>
              <a:t> </a:t>
            </a:r>
            <a:r>
              <a:rPr lang="en-US" dirty="0" smtClean="0"/>
              <a:t>solid</a:t>
            </a:r>
            <a:r>
              <a:rPr lang="sr-Latn-RS" dirty="0" smtClean="0"/>
              <a:t> </a:t>
            </a:r>
            <a:r>
              <a:rPr lang="en-US" dirty="0" smtClean="0"/>
              <a:t>waste</a:t>
            </a:r>
            <a:r>
              <a:rPr lang="en-US" dirty="0"/>
              <a:t>. </a:t>
            </a:r>
            <a:endParaRPr lang="sr-Latn-RS" dirty="0" smtClean="0"/>
          </a:p>
          <a:p>
            <a:r>
              <a:rPr lang="en-US" b="1" dirty="0" smtClean="0"/>
              <a:t>Urinary</a:t>
            </a:r>
            <a:r>
              <a:rPr lang="sr-Latn-RS" b="1" dirty="0" smtClean="0"/>
              <a:t> </a:t>
            </a:r>
            <a:r>
              <a:rPr lang="en-US" b="1" dirty="0" smtClean="0"/>
              <a:t>System</a:t>
            </a:r>
            <a:r>
              <a:rPr lang="sr-Latn-RS" b="1" dirty="0" smtClean="0"/>
              <a:t> </a:t>
            </a:r>
            <a:r>
              <a:rPr lang="sr-Latn-RS" dirty="0" smtClean="0"/>
              <a:t>–</a:t>
            </a:r>
            <a:r>
              <a:rPr lang="en-US" dirty="0" smtClean="0"/>
              <a:t> Filters</a:t>
            </a:r>
            <a:r>
              <a:rPr lang="sr-Latn-RS" dirty="0" smtClean="0"/>
              <a:t> </a:t>
            </a:r>
            <a:r>
              <a:rPr lang="en-US" dirty="0" smtClean="0"/>
              <a:t>blood</a:t>
            </a:r>
            <a:r>
              <a:rPr lang="sr-Latn-RS" dirty="0" smtClean="0"/>
              <a:t> </a:t>
            </a:r>
            <a:r>
              <a:rPr lang="en-US" dirty="0" smtClean="0"/>
              <a:t>to</a:t>
            </a:r>
            <a:r>
              <a:rPr lang="sr-Latn-RS" dirty="0" smtClean="0"/>
              <a:t> </a:t>
            </a:r>
            <a:r>
              <a:rPr lang="en-US" dirty="0" smtClean="0"/>
              <a:t>remove</a:t>
            </a:r>
            <a:r>
              <a:rPr lang="sr-Latn-RS" dirty="0" smtClean="0"/>
              <a:t> </a:t>
            </a:r>
            <a:r>
              <a:rPr lang="en-US" dirty="0" smtClean="0"/>
              <a:t>waste.</a:t>
            </a:r>
            <a:r>
              <a:rPr lang="sr-Latn-RS" dirty="0" smtClean="0"/>
              <a:t> </a:t>
            </a:r>
            <a:r>
              <a:rPr lang="en-US" dirty="0" smtClean="0"/>
              <a:t>Maintains</a:t>
            </a:r>
            <a:r>
              <a:rPr lang="sr-Latn-RS" dirty="0" smtClean="0"/>
              <a:t> </a:t>
            </a:r>
            <a:r>
              <a:rPr lang="en-US" dirty="0" smtClean="0"/>
              <a:t>the electrolyte</a:t>
            </a:r>
            <a:r>
              <a:rPr lang="sr-Latn-RS" dirty="0" smtClean="0"/>
              <a:t> </a:t>
            </a:r>
            <a:r>
              <a:rPr lang="en-US" dirty="0" smtClean="0"/>
              <a:t>and</a:t>
            </a:r>
            <a:r>
              <a:rPr lang="sr-Latn-RS" dirty="0" smtClean="0"/>
              <a:t> </a:t>
            </a:r>
            <a:r>
              <a:rPr lang="en-US" dirty="0" smtClean="0"/>
              <a:t>fluid</a:t>
            </a:r>
            <a:r>
              <a:rPr lang="sr-Latn-RS" dirty="0" smtClean="0"/>
              <a:t> </a:t>
            </a:r>
            <a:r>
              <a:rPr lang="en-US" dirty="0" smtClean="0"/>
              <a:t>balance</a:t>
            </a:r>
            <a:r>
              <a:rPr lang="sr-Latn-RS" dirty="0" smtClean="0"/>
              <a:t> </a:t>
            </a:r>
            <a:r>
              <a:rPr lang="en-US" dirty="0" smtClean="0"/>
              <a:t>within</a:t>
            </a:r>
            <a:r>
              <a:rPr lang="sr-Latn-RS" dirty="0" smtClean="0"/>
              <a:t> </a:t>
            </a:r>
            <a:r>
              <a:rPr lang="en-US" dirty="0" smtClean="0"/>
              <a:t>the</a:t>
            </a:r>
            <a:r>
              <a:rPr lang="sr-Latn-RS" dirty="0" smtClean="0"/>
              <a:t> </a:t>
            </a:r>
            <a:r>
              <a:rPr lang="en-US" dirty="0" smtClean="0"/>
              <a:t>body</a:t>
            </a:r>
            <a:r>
              <a:rPr lang="en-US" dirty="0"/>
              <a:t>. </a:t>
            </a:r>
            <a:endParaRPr lang="sr-Latn-RS" dirty="0" smtClean="0"/>
          </a:p>
          <a:p>
            <a:r>
              <a:rPr lang="en-US" b="1" dirty="0" smtClean="0"/>
              <a:t>Nervous</a:t>
            </a:r>
            <a:r>
              <a:rPr lang="sr-Latn-RS" b="1" dirty="0" smtClean="0"/>
              <a:t> </a:t>
            </a:r>
            <a:r>
              <a:rPr lang="en-US" b="1" dirty="0" smtClean="0"/>
              <a:t>System </a:t>
            </a:r>
            <a:r>
              <a:rPr lang="sr-Latn-RS" dirty="0" smtClean="0"/>
              <a:t>–</a:t>
            </a:r>
            <a:r>
              <a:rPr lang="en-US" dirty="0" smtClean="0"/>
              <a:t> Coordinates</a:t>
            </a:r>
            <a:r>
              <a:rPr lang="sr-Latn-RS" dirty="0" smtClean="0"/>
              <a:t> </a:t>
            </a:r>
            <a:r>
              <a:rPr lang="en-US" dirty="0" smtClean="0"/>
              <a:t>the</a:t>
            </a:r>
            <a:r>
              <a:rPr lang="sr-Latn-RS" dirty="0" smtClean="0"/>
              <a:t> </a:t>
            </a:r>
            <a:r>
              <a:rPr lang="en-US" dirty="0" smtClean="0"/>
              <a:t>reception</a:t>
            </a:r>
            <a:r>
              <a:rPr lang="sr-Latn-RS" dirty="0" smtClean="0"/>
              <a:t> </a:t>
            </a:r>
            <a:r>
              <a:rPr lang="en-US" dirty="0" smtClean="0"/>
              <a:t>of</a:t>
            </a:r>
            <a:r>
              <a:rPr lang="sr-Latn-RS" dirty="0" smtClean="0"/>
              <a:t> </a:t>
            </a:r>
            <a:r>
              <a:rPr lang="en-US" dirty="0" smtClean="0"/>
              <a:t>stimuli.</a:t>
            </a:r>
            <a:r>
              <a:rPr lang="sr-Latn-RS" dirty="0" smtClean="0"/>
              <a:t> </a:t>
            </a:r>
            <a:r>
              <a:rPr lang="en-US" dirty="0" smtClean="0"/>
              <a:t>Transmits messages</a:t>
            </a:r>
            <a:r>
              <a:rPr lang="sr-Latn-RS" dirty="0" smtClean="0"/>
              <a:t> </a:t>
            </a:r>
            <a:r>
              <a:rPr lang="en-US" dirty="0" smtClean="0"/>
              <a:t>throughout</a:t>
            </a:r>
            <a:r>
              <a:rPr lang="sr-Latn-RS" dirty="0" smtClean="0"/>
              <a:t> </a:t>
            </a:r>
            <a:r>
              <a:rPr lang="en-US" dirty="0" smtClean="0"/>
              <a:t>the</a:t>
            </a:r>
            <a:r>
              <a:rPr lang="sr-Latn-RS" dirty="0" smtClean="0"/>
              <a:t> </a:t>
            </a:r>
            <a:r>
              <a:rPr lang="en-US" dirty="0" smtClean="0"/>
              <a:t>body</a:t>
            </a:r>
            <a:r>
              <a:rPr lang="en-US" dirty="0"/>
              <a:t>. </a:t>
            </a:r>
            <a:endParaRPr lang="sr-Latn-RS" dirty="0" smtClean="0"/>
          </a:p>
          <a:p>
            <a:r>
              <a:rPr lang="en-US" b="1" dirty="0" smtClean="0"/>
              <a:t>Special</a:t>
            </a:r>
            <a:r>
              <a:rPr lang="sr-Latn-RS" b="1" dirty="0" smtClean="0"/>
              <a:t> </a:t>
            </a:r>
            <a:r>
              <a:rPr lang="en-US" b="1" dirty="0" smtClean="0"/>
              <a:t>Senses </a:t>
            </a:r>
            <a:r>
              <a:rPr lang="sr-Latn-RS" dirty="0" smtClean="0"/>
              <a:t>–</a:t>
            </a:r>
            <a:r>
              <a:rPr lang="en-US" dirty="0" smtClean="0"/>
              <a:t> Receive</a:t>
            </a:r>
            <a:r>
              <a:rPr lang="sr-Latn-RS" dirty="0" smtClean="0"/>
              <a:t> </a:t>
            </a:r>
            <a:r>
              <a:rPr lang="en-US" dirty="0" smtClean="0"/>
              <a:t>visual</a:t>
            </a:r>
            <a:r>
              <a:rPr lang="sr-Latn-RS" dirty="0" smtClean="0"/>
              <a:t> </a:t>
            </a:r>
            <a:r>
              <a:rPr lang="en-US" dirty="0" smtClean="0"/>
              <a:t>and</a:t>
            </a:r>
            <a:r>
              <a:rPr lang="sr-Latn-RS" dirty="0" smtClean="0"/>
              <a:t> </a:t>
            </a:r>
            <a:r>
              <a:rPr lang="en-US" dirty="0" smtClean="0"/>
              <a:t>auditory</a:t>
            </a:r>
            <a:r>
              <a:rPr lang="sr-Latn-RS" dirty="0" smtClean="0"/>
              <a:t> </a:t>
            </a:r>
            <a:r>
              <a:rPr lang="en-US" dirty="0" smtClean="0"/>
              <a:t>information,</a:t>
            </a:r>
            <a:r>
              <a:rPr lang="sr-Latn-RS" dirty="0" smtClean="0"/>
              <a:t> </a:t>
            </a:r>
            <a:r>
              <a:rPr lang="en-US" dirty="0" smtClean="0"/>
              <a:t>and</a:t>
            </a:r>
            <a:r>
              <a:rPr lang="sr-Latn-RS" dirty="0" smtClean="0"/>
              <a:t> </a:t>
            </a:r>
            <a:r>
              <a:rPr lang="en-US" dirty="0" smtClean="0"/>
              <a:t>transmit it</a:t>
            </a:r>
            <a:r>
              <a:rPr lang="sr-Latn-RS" dirty="0" smtClean="0"/>
              <a:t> </a:t>
            </a:r>
            <a:r>
              <a:rPr lang="en-US" dirty="0" smtClean="0"/>
              <a:t>to</a:t>
            </a:r>
            <a:r>
              <a:rPr lang="sr-Latn-RS" dirty="0" smtClean="0"/>
              <a:t> </a:t>
            </a:r>
            <a:r>
              <a:rPr lang="en-US" dirty="0" smtClean="0"/>
              <a:t>the</a:t>
            </a:r>
            <a:r>
              <a:rPr lang="sr-Latn-RS" dirty="0" smtClean="0"/>
              <a:t> </a:t>
            </a:r>
            <a:r>
              <a:rPr lang="en-US" dirty="0" smtClean="0"/>
              <a:t>brain</a:t>
            </a:r>
            <a:r>
              <a:rPr lang="en-US" dirty="0"/>
              <a:t>. </a:t>
            </a:r>
            <a:endParaRPr lang="sr-Latn-RS" dirty="0" smtClean="0"/>
          </a:p>
          <a:p>
            <a:r>
              <a:rPr lang="en-US" b="1" dirty="0" smtClean="0"/>
              <a:t>Integumentary </a:t>
            </a:r>
            <a:r>
              <a:rPr lang="en-US" b="1" dirty="0"/>
              <a:t>System </a:t>
            </a:r>
            <a:r>
              <a:rPr lang="sr-Latn-RS" dirty="0" smtClean="0"/>
              <a:t>–</a:t>
            </a:r>
            <a:r>
              <a:rPr lang="en-US" dirty="0" smtClean="0"/>
              <a:t> Protects</a:t>
            </a:r>
            <a:r>
              <a:rPr lang="sr-Latn-RS" dirty="0" smtClean="0"/>
              <a:t> </a:t>
            </a:r>
            <a:r>
              <a:rPr lang="en-US" dirty="0" smtClean="0"/>
              <a:t>the</a:t>
            </a:r>
            <a:r>
              <a:rPr lang="sr-Latn-RS" dirty="0" smtClean="0"/>
              <a:t> </a:t>
            </a:r>
            <a:r>
              <a:rPr lang="en-US" dirty="0" smtClean="0"/>
              <a:t>body</a:t>
            </a:r>
            <a:r>
              <a:rPr lang="sr-Latn-RS" dirty="0" smtClean="0"/>
              <a:t> </a:t>
            </a:r>
            <a:r>
              <a:rPr lang="en-US" dirty="0" smtClean="0"/>
              <a:t>against invasion</a:t>
            </a:r>
            <a:r>
              <a:rPr lang="sr-Latn-RS" dirty="0" smtClean="0"/>
              <a:t> </a:t>
            </a:r>
            <a:r>
              <a:rPr lang="en-US" dirty="0" smtClean="0"/>
              <a:t>by</a:t>
            </a:r>
            <a:r>
              <a:rPr lang="sr-Latn-RS" dirty="0" smtClean="0"/>
              <a:t> </a:t>
            </a:r>
            <a:r>
              <a:rPr lang="en-US" dirty="0" smtClean="0"/>
              <a:t>bacteria.</a:t>
            </a:r>
            <a:r>
              <a:rPr lang="sr-Latn-RS" dirty="0" smtClean="0"/>
              <a:t> </a:t>
            </a:r>
            <a:r>
              <a:rPr lang="en-US" dirty="0" smtClean="0"/>
              <a:t>Aids</a:t>
            </a:r>
            <a:r>
              <a:rPr lang="sr-Latn-RS" dirty="0" smtClean="0"/>
              <a:t> </a:t>
            </a:r>
            <a:r>
              <a:rPr lang="en-US" dirty="0" smtClean="0"/>
              <a:t>in regulating</a:t>
            </a:r>
            <a:r>
              <a:rPr lang="sr-Latn-RS" dirty="0" smtClean="0"/>
              <a:t> </a:t>
            </a:r>
            <a:r>
              <a:rPr lang="en-US" dirty="0" smtClean="0"/>
              <a:t>the</a:t>
            </a:r>
            <a:r>
              <a:rPr lang="sr-Latn-RS" dirty="0" smtClean="0"/>
              <a:t> </a:t>
            </a:r>
            <a:r>
              <a:rPr lang="en-US" dirty="0" smtClean="0"/>
              <a:t>body</a:t>
            </a:r>
            <a:r>
              <a:rPr lang="sr-Latn-RS" dirty="0" smtClean="0"/>
              <a:t> </a:t>
            </a:r>
            <a:r>
              <a:rPr lang="en-US" dirty="0" smtClean="0"/>
              <a:t>temperature</a:t>
            </a:r>
            <a:r>
              <a:rPr lang="sr-Latn-RS" dirty="0" smtClean="0"/>
              <a:t> </a:t>
            </a:r>
            <a:r>
              <a:rPr lang="en-US" dirty="0" smtClean="0"/>
              <a:t>and</a:t>
            </a:r>
            <a:r>
              <a:rPr lang="sr-Latn-RS" dirty="0" smtClean="0"/>
              <a:t> </a:t>
            </a:r>
            <a:r>
              <a:rPr lang="en-US" dirty="0" smtClean="0"/>
              <a:t>water</a:t>
            </a:r>
            <a:r>
              <a:rPr lang="sr-Latn-RS" dirty="0" smtClean="0"/>
              <a:t> </a:t>
            </a:r>
            <a:r>
              <a:rPr lang="en-US" dirty="0" smtClean="0"/>
              <a:t>content.</a:t>
            </a:r>
            <a:endParaRPr lang="sr-Latn-RS" dirty="0" smtClean="0"/>
          </a:p>
          <a:p>
            <a:r>
              <a:rPr lang="en-US" b="1" dirty="0" smtClean="0"/>
              <a:t>Endocrine</a:t>
            </a:r>
            <a:r>
              <a:rPr lang="sr-Latn-RS" b="1" dirty="0" smtClean="0"/>
              <a:t> </a:t>
            </a:r>
            <a:r>
              <a:rPr lang="en-US" b="1" dirty="0" smtClean="0"/>
              <a:t>System</a:t>
            </a:r>
            <a:r>
              <a:rPr lang="en-US" dirty="0" smtClean="0"/>
              <a:t> </a:t>
            </a:r>
            <a:r>
              <a:rPr lang="sr-Latn-RS" dirty="0" smtClean="0"/>
              <a:t>–</a:t>
            </a:r>
            <a:r>
              <a:rPr lang="en-US" dirty="0" smtClean="0"/>
              <a:t> Integrates</a:t>
            </a:r>
            <a:r>
              <a:rPr lang="sr-Latn-RS" dirty="0" smtClean="0"/>
              <a:t> </a:t>
            </a:r>
            <a:r>
              <a:rPr lang="en-US" dirty="0" smtClean="0"/>
              <a:t>all</a:t>
            </a:r>
            <a:r>
              <a:rPr lang="sr-Latn-RS" dirty="0" smtClean="0"/>
              <a:t> </a:t>
            </a:r>
            <a:r>
              <a:rPr lang="en-US" dirty="0" smtClean="0"/>
              <a:t>body</a:t>
            </a:r>
            <a:r>
              <a:rPr lang="sr-Latn-RS" dirty="0" smtClean="0"/>
              <a:t> </a:t>
            </a:r>
            <a:r>
              <a:rPr lang="en-US" dirty="0" smtClean="0"/>
              <a:t>functions</a:t>
            </a:r>
            <a:r>
              <a:rPr lang="en-US" dirty="0"/>
              <a:t>. </a:t>
            </a:r>
            <a:endParaRPr lang="sr-Latn-RS" dirty="0" smtClean="0"/>
          </a:p>
          <a:p>
            <a:r>
              <a:rPr lang="en-US" b="1" dirty="0" smtClean="0"/>
              <a:t>Reproductive </a:t>
            </a:r>
            <a:r>
              <a:rPr lang="en-US" b="1" dirty="0"/>
              <a:t>Systems </a:t>
            </a:r>
            <a:r>
              <a:rPr lang="sr-Latn-RS" dirty="0" smtClean="0"/>
              <a:t>–</a:t>
            </a:r>
            <a:r>
              <a:rPr lang="en-US" dirty="0" smtClean="0"/>
              <a:t> Produces</a:t>
            </a:r>
            <a:r>
              <a:rPr lang="sr-Latn-RS" dirty="0" smtClean="0"/>
              <a:t> </a:t>
            </a:r>
            <a:r>
              <a:rPr lang="en-US" dirty="0" smtClean="0"/>
              <a:t>new</a:t>
            </a:r>
            <a:r>
              <a:rPr lang="sr-Latn-RS" dirty="0" smtClean="0"/>
              <a:t> </a:t>
            </a:r>
            <a:r>
              <a:rPr lang="en-US" dirty="0" smtClean="0"/>
              <a:t>life</a:t>
            </a:r>
            <a:r>
              <a:rPr lang="sr-Latn-RS" dirty="0" smtClean="0"/>
              <a:t>.</a:t>
            </a:r>
            <a:endParaRPr lang="en-US" dirty="0"/>
          </a:p>
        </p:txBody>
      </p:sp>
    </p:spTree>
    <p:extLst>
      <p:ext uri="{BB962C8B-B14F-4D97-AF65-F5344CB8AC3E}">
        <p14:creationId xmlns:p14="http://schemas.microsoft.com/office/powerpoint/2010/main" val="36743773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Pathology</a:t>
            </a:r>
            <a:endParaRPr lang="en-US" dirty="0"/>
          </a:p>
        </p:txBody>
      </p:sp>
      <p:sp>
        <p:nvSpPr>
          <p:cNvPr id="3" name="Content Placeholder 2"/>
          <p:cNvSpPr>
            <a:spLocks noGrp="1"/>
          </p:cNvSpPr>
          <p:nvPr>
            <p:ph idx="1"/>
          </p:nvPr>
        </p:nvSpPr>
        <p:spPr/>
        <p:txBody>
          <a:bodyPr/>
          <a:lstStyle/>
          <a:p>
            <a:r>
              <a:rPr lang="en-US" b="1" dirty="0"/>
              <a:t>Pathology</a:t>
            </a:r>
            <a:r>
              <a:rPr lang="sr-Latn-RS" dirty="0"/>
              <a:t> </a:t>
            </a:r>
            <a:r>
              <a:rPr lang="en-US" dirty="0"/>
              <a:t>(</a:t>
            </a:r>
            <a:r>
              <a:rPr lang="en-US" dirty="0" err="1"/>
              <a:t>pah</a:t>
            </a:r>
            <a:r>
              <a:rPr lang="en-US" dirty="0"/>
              <a:t>-THOL-oh-</a:t>
            </a:r>
            <a:r>
              <a:rPr lang="en-US" dirty="0" err="1"/>
              <a:t>jee</a:t>
            </a:r>
            <a:r>
              <a:rPr lang="en-US" dirty="0"/>
              <a:t>)</a:t>
            </a:r>
            <a:r>
              <a:rPr lang="sr-Latn-RS" dirty="0"/>
              <a:t> </a:t>
            </a:r>
            <a:r>
              <a:rPr lang="en-US" dirty="0"/>
              <a:t>is</a:t>
            </a:r>
            <a:r>
              <a:rPr lang="sr-Latn-RS" dirty="0"/>
              <a:t> </a:t>
            </a:r>
            <a:r>
              <a:rPr lang="en-US" dirty="0"/>
              <a:t>the</a:t>
            </a:r>
            <a:r>
              <a:rPr lang="sr-Latn-RS" dirty="0"/>
              <a:t> </a:t>
            </a:r>
            <a:r>
              <a:rPr lang="en-US" dirty="0"/>
              <a:t>study</a:t>
            </a:r>
            <a:r>
              <a:rPr lang="sr-Latn-RS" dirty="0"/>
              <a:t> </a:t>
            </a:r>
            <a:r>
              <a:rPr lang="en-US" dirty="0"/>
              <a:t>of</a:t>
            </a:r>
            <a:r>
              <a:rPr lang="sr-Latn-RS" dirty="0"/>
              <a:t> </a:t>
            </a:r>
            <a:r>
              <a:rPr lang="en-US" dirty="0"/>
              <a:t>disease: the nature and cause as</a:t>
            </a:r>
            <a:r>
              <a:rPr lang="sr-Latn-RS" dirty="0"/>
              <a:t> </a:t>
            </a:r>
            <a:r>
              <a:rPr lang="en-US" dirty="0"/>
              <a:t>well as the</a:t>
            </a:r>
            <a:r>
              <a:rPr lang="sr-Latn-RS" dirty="0"/>
              <a:t> </a:t>
            </a:r>
            <a:r>
              <a:rPr lang="en-US" dirty="0"/>
              <a:t>produced changes in structure</a:t>
            </a:r>
            <a:r>
              <a:rPr lang="sr-Latn-RS" dirty="0"/>
              <a:t> </a:t>
            </a:r>
            <a:r>
              <a:rPr lang="en-US" dirty="0"/>
              <a:t>and</a:t>
            </a:r>
            <a:r>
              <a:rPr lang="sr-Latn-RS" dirty="0"/>
              <a:t> </a:t>
            </a:r>
            <a:r>
              <a:rPr lang="en-US" dirty="0"/>
              <a:t>function.</a:t>
            </a:r>
            <a:r>
              <a:rPr lang="sr-Latn-RS" dirty="0"/>
              <a:t> </a:t>
            </a:r>
            <a:r>
              <a:rPr lang="en-US" dirty="0"/>
              <a:t>Pathology</a:t>
            </a:r>
            <a:r>
              <a:rPr lang="sr-Latn-RS" dirty="0"/>
              <a:t> </a:t>
            </a:r>
            <a:r>
              <a:rPr lang="en-US" dirty="0"/>
              <a:t>also</a:t>
            </a:r>
            <a:r>
              <a:rPr lang="sr-Latn-RS" dirty="0"/>
              <a:t> </a:t>
            </a:r>
            <a:r>
              <a:rPr lang="en-US" dirty="0"/>
              <a:t>means</a:t>
            </a:r>
            <a:r>
              <a:rPr lang="sr-Latn-RS" dirty="0"/>
              <a:t> </a:t>
            </a:r>
            <a:r>
              <a:rPr lang="en-US" dirty="0"/>
              <a:t>a</a:t>
            </a:r>
            <a:r>
              <a:rPr lang="sr-Latn-RS" dirty="0"/>
              <a:t> </a:t>
            </a:r>
            <a:r>
              <a:rPr lang="en-US" dirty="0"/>
              <a:t>condition produced</a:t>
            </a:r>
            <a:r>
              <a:rPr lang="sr-Latn-RS" dirty="0"/>
              <a:t> </a:t>
            </a:r>
            <a:r>
              <a:rPr lang="en-US" dirty="0"/>
              <a:t>by</a:t>
            </a:r>
            <a:r>
              <a:rPr lang="sr-Latn-RS" dirty="0"/>
              <a:t> </a:t>
            </a:r>
            <a:r>
              <a:rPr lang="en-US" dirty="0"/>
              <a:t>disease.</a:t>
            </a:r>
            <a:endParaRPr lang="sr-Latn-RS" dirty="0"/>
          </a:p>
          <a:p>
            <a:r>
              <a:rPr lang="en-US" b="1" dirty="0"/>
              <a:t>Etiology</a:t>
            </a:r>
            <a:r>
              <a:rPr lang="sr-Latn-RS" dirty="0"/>
              <a:t> </a:t>
            </a:r>
            <a:r>
              <a:rPr lang="en-US" dirty="0"/>
              <a:t>(</a:t>
            </a:r>
            <a:r>
              <a:rPr lang="en-US" dirty="0" err="1"/>
              <a:t>ee</a:t>
            </a:r>
            <a:r>
              <a:rPr lang="en-US" dirty="0"/>
              <a:t>-tee-OL-oh-</a:t>
            </a:r>
            <a:r>
              <a:rPr lang="en-US" dirty="0" err="1"/>
              <a:t>jee</a:t>
            </a:r>
            <a:r>
              <a:rPr lang="en-US" dirty="0"/>
              <a:t>) is</a:t>
            </a:r>
            <a:r>
              <a:rPr lang="sr-Latn-RS" dirty="0"/>
              <a:t> </a:t>
            </a:r>
            <a:r>
              <a:rPr lang="en-US" dirty="0"/>
              <a:t>the</a:t>
            </a:r>
            <a:r>
              <a:rPr lang="sr-Latn-RS" dirty="0"/>
              <a:t> </a:t>
            </a:r>
            <a:r>
              <a:rPr lang="en-US" dirty="0"/>
              <a:t>study</a:t>
            </a:r>
            <a:r>
              <a:rPr lang="sr-Latn-RS" dirty="0"/>
              <a:t> </a:t>
            </a:r>
            <a:r>
              <a:rPr lang="en-US" dirty="0"/>
              <a:t>of the</a:t>
            </a:r>
            <a:r>
              <a:rPr lang="sr-Latn-RS" dirty="0"/>
              <a:t> </a:t>
            </a:r>
            <a:r>
              <a:rPr lang="en-US" dirty="0"/>
              <a:t>causes of</a:t>
            </a:r>
            <a:r>
              <a:rPr lang="sr-Latn-RS" dirty="0"/>
              <a:t> </a:t>
            </a:r>
            <a:r>
              <a:rPr lang="en-US" dirty="0" smtClean="0"/>
              <a:t>diseases</a:t>
            </a:r>
            <a:r>
              <a:rPr lang="sr-Latn-RS" dirty="0" smtClean="0"/>
              <a:t>.</a:t>
            </a:r>
            <a:endParaRPr lang="en-US" dirty="0"/>
          </a:p>
        </p:txBody>
      </p:sp>
    </p:spTree>
    <p:extLst>
      <p:ext uri="{BB962C8B-B14F-4D97-AF65-F5344CB8AC3E}">
        <p14:creationId xmlns:p14="http://schemas.microsoft.com/office/powerpoint/2010/main" val="820444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Medical terms</a:t>
            </a:r>
            <a:endParaRPr lang="en-US" dirty="0"/>
          </a:p>
        </p:txBody>
      </p:sp>
      <p:sp>
        <p:nvSpPr>
          <p:cNvPr id="3" name="Content Placeholder 2"/>
          <p:cNvSpPr>
            <a:spLocks noGrp="1"/>
          </p:cNvSpPr>
          <p:nvPr>
            <p:ph idx="1"/>
          </p:nvPr>
        </p:nvSpPr>
        <p:spPr>
          <a:xfrm>
            <a:off x="610709" y="1614197"/>
            <a:ext cx="8755087" cy="5113174"/>
          </a:xfrm>
        </p:spPr>
        <p:txBody>
          <a:bodyPr>
            <a:normAutofit fontScale="55000" lnSpcReduction="20000"/>
          </a:bodyPr>
          <a:lstStyle/>
          <a:p>
            <a:r>
              <a:rPr lang="en-US" dirty="0"/>
              <a:t>aplasia (ah-PLAY-zee-ah) </a:t>
            </a:r>
            <a:r>
              <a:rPr lang="en-US" dirty="0" smtClean="0"/>
              <a:t> </a:t>
            </a:r>
            <a:endParaRPr lang="sr-Latn-RS" dirty="0" smtClean="0"/>
          </a:p>
          <a:p>
            <a:r>
              <a:rPr lang="en-US" dirty="0" err="1" smtClean="0"/>
              <a:t>bloodborne</a:t>
            </a:r>
            <a:r>
              <a:rPr lang="en-US" dirty="0" smtClean="0"/>
              <a:t> </a:t>
            </a:r>
            <a:r>
              <a:rPr lang="en-US" dirty="0"/>
              <a:t>transmission </a:t>
            </a:r>
            <a:endParaRPr lang="sr-Latn-RS" dirty="0"/>
          </a:p>
          <a:p>
            <a:r>
              <a:rPr lang="en-US" dirty="0" smtClean="0"/>
              <a:t>caudal </a:t>
            </a:r>
            <a:r>
              <a:rPr lang="en-US" dirty="0"/>
              <a:t>(KAW-dal) </a:t>
            </a:r>
            <a:endParaRPr lang="sr-Latn-RS" dirty="0"/>
          </a:p>
          <a:p>
            <a:r>
              <a:rPr lang="en-US" dirty="0" smtClean="0"/>
              <a:t>cephalic </a:t>
            </a:r>
            <a:r>
              <a:rPr lang="en-US" dirty="0"/>
              <a:t>(</a:t>
            </a:r>
            <a:r>
              <a:rPr lang="en-US" dirty="0" err="1"/>
              <a:t>seh</a:t>
            </a:r>
            <a:r>
              <a:rPr lang="en-US" dirty="0"/>
              <a:t>-FAL-ick) </a:t>
            </a:r>
            <a:endParaRPr lang="sr-Latn-RS" dirty="0" smtClean="0"/>
          </a:p>
          <a:p>
            <a:r>
              <a:rPr lang="en-US" dirty="0" smtClean="0"/>
              <a:t>chromosomes </a:t>
            </a:r>
            <a:r>
              <a:rPr lang="en-US" dirty="0"/>
              <a:t>(KROH-</a:t>
            </a:r>
            <a:r>
              <a:rPr lang="en-US" dirty="0" err="1"/>
              <a:t>moh</a:t>
            </a:r>
            <a:r>
              <a:rPr lang="en-US" dirty="0"/>
              <a:t>-</a:t>
            </a:r>
            <a:r>
              <a:rPr lang="en-US" dirty="0" err="1"/>
              <a:t>sohmes</a:t>
            </a:r>
            <a:r>
              <a:rPr lang="en-US" dirty="0" smtClean="0"/>
              <a:t>)</a:t>
            </a:r>
            <a:endParaRPr lang="sr-Latn-RS" dirty="0" smtClean="0"/>
          </a:p>
          <a:p>
            <a:r>
              <a:rPr lang="en-US" dirty="0" err="1"/>
              <a:t>communicabledisease</a:t>
            </a:r>
            <a:r>
              <a:rPr lang="en-US" dirty="0"/>
              <a:t> (</a:t>
            </a:r>
            <a:r>
              <a:rPr lang="en-US" dirty="0" err="1"/>
              <a:t>kuh</a:t>
            </a:r>
            <a:r>
              <a:rPr lang="en-US" dirty="0"/>
              <a:t>-MEW-</a:t>
            </a:r>
            <a:r>
              <a:rPr lang="en-US" dirty="0" err="1"/>
              <a:t>nih</a:t>
            </a:r>
            <a:r>
              <a:rPr lang="en-US" dirty="0"/>
              <a:t>-</a:t>
            </a:r>
            <a:r>
              <a:rPr lang="en-US" dirty="0" err="1"/>
              <a:t>kuh-bul</a:t>
            </a:r>
            <a:r>
              <a:rPr lang="en-US" dirty="0"/>
              <a:t>) </a:t>
            </a:r>
            <a:r>
              <a:rPr lang="en-US" dirty="0" smtClean="0"/>
              <a:t> </a:t>
            </a:r>
            <a:endParaRPr lang="sr-Latn-RS" dirty="0" smtClean="0"/>
          </a:p>
          <a:p>
            <a:r>
              <a:rPr lang="en-US" dirty="0" smtClean="0"/>
              <a:t>congenital </a:t>
            </a:r>
            <a:r>
              <a:rPr lang="en-US" dirty="0"/>
              <a:t>disorder (</a:t>
            </a:r>
            <a:r>
              <a:rPr lang="en-US" dirty="0" err="1"/>
              <a:t>kon</a:t>
            </a:r>
            <a:r>
              <a:rPr lang="en-US" dirty="0"/>
              <a:t>-JEN-</a:t>
            </a:r>
            <a:r>
              <a:rPr lang="en-US" dirty="0" err="1"/>
              <a:t>ih</a:t>
            </a:r>
            <a:r>
              <a:rPr lang="en-US" dirty="0"/>
              <a:t>-</a:t>
            </a:r>
            <a:r>
              <a:rPr lang="en-US" dirty="0" err="1"/>
              <a:t>tahl</a:t>
            </a:r>
            <a:r>
              <a:rPr lang="en-US" dirty="0"/>
              <a:t>) </a:t>
            </a:r>
            <a:r>
              <a:rPr lang="en-US" dirty="0" smtClean="0"/>
              <a:t> </a:t>
            </a:r>
            <a:endParaRPr lang="sr-Latn-RS" dirty="0" smtClean="0"/>
          </a:p>
          <a:p>
            <a:r>
              <a:rPr lang="en-US" dirty="0" smtClean="0"/>
              <a:t>cytoplasm </a:t>
            </a:r>
            <a:r>
              <a:rPr lang="en-US" dirty="0"/>
              <a:t>(SIGH-</a:t>
            </a:r>
            <a:r>
              <a:rPr lang="en-US" dirty="0" err="1"/>
              <a:t>toh</a:t>
            </a:r>
            <a:r>
              <a:rPr lang="en-US" dirty="0"/>
              <a:t>-</a:t>
            </a:r>
            <a:r>
              <a:rPr lang="en-US" dirty="0" err="1"/>
              <a:t>plazm</a:t>
            </a:r>
            <a:r>
              <a:rPr lang="en-US" dirty="0"/>
              <a:t>) </a:t>
            </a:r>
            <a:endParaRPr lang="sr-Latn-RS" dirty="0" smtClean="0"/>
          </a:p>
          <a:p>
            <a:r>
              <a:rPr lang="en-US" dirty="0" smtClean="0"/>
              <a:t>distal </a:t>
            </a:r>
            <a:r>
              <a:rPr lang="en-US" dirty="0"/>
              <a:t>(DIS-</a:t>
            </a:r>
            <a:r>
              <a:rPr lang="en-US" dirty="0" err="1"/>
              <a:t>tal</a:t>
            </a:r>
            <a:r>
              <a:rPr lang="en-US" dirty="0"/>
              <a:t>) </a:t>
            </a:r>
            <a:r>
              <a:rPr lang="en-US" dirty="0" smtClean="0"/>
              <a:t> </a:t>
            </a:r>
            <a:endParaRPr lang="sr-Latn-RS" dirty="0" smtClean="0"/>
          </a:p>
          <a:p>
            <a:r>
              <a:rPr lang="en-US" dirty="0" smtClean="0"/>
              <a:t>dorsal </a:t>
            </a:r>
            <a:r>
              <a:rPr lang="en-US" dirty="0"/>
              <a:t>(DOR-</a:t>
            </a:r>
            <a:r>
              <a:rPr lang="en-US" dirty="0" err="1"/>
              <a:t>sal</a:t>
            </a:r>
            <a:r>
              <a:rPr lang="en-US" dirty="0"/>
              <a:t>) </a:t>
            </a:r>
            <a:endParaRPr lang="sr-Latn-RS" dirty="0" smtClean="0"/>
          </a:p>
          <a:p>
            <a:r>
              <a:rPr lang="en-US" dirty="0" smtClean="0"/>
              <a:t>dysplasia </a:t>
            </a:r>
            <a:r>
              <a:rPr lang="en-US" dirty="0"/>
              <a:t>(dis-PLAY-see-ah) </a:t>
            </a:r>
            <a:endParaRPr lang="sr-Latn-RS" dirty="0" smtClean="0"/>
          </a:p>
          <a:p>
            <a:r>
              <a:rPr lang="en-US" dirty="0" smtClean="0"/>
              <a:t>endemic </a:t>
            </a:r>
            <a:r>
              <a:rPr lang="en-US" dirty="0"/>
              <a:t>(en-DEM-ick) </a:t>
            </a:r>
            <a:r>
              <a:rPr lang="en-US" dirty="0" smtClean="0"/>
              <a:t> </a:t>
            </a:r>
            <a:endParaRPr lang="sr-Latn-RS" dirty="0" smtClean="0"/>
          </a:p>
          <a:p>
            <a:r>
              <a:rPr lang="en-US" dirty="0" smtClean="0"/>
              <a:t>endocrine </a:t>
            </a:r>
            <a:r>
              <a:rPr lang="en-US" dirty="0"/>
              <a:t>glands (EN-</a:t>
            </a:r>
            <a:r>
              <a:rPr lang="en-US" dirty="0" err="1"/>
              <a:t>doh</a:t>
            </a:r>
            <a:r>
              <a:rPr lang="en-US" dirty="0"/>
              <a:t>-</a:t>
            </a:r>
            <a:r>
              <a:rPr lang="en-US" dirty="0" err="1"/>
              <a:t>krin</a:t>
            </a:r>
            <a:r>
              <a:rPr lang="en-US" dirty="0"/>
              <a:t>) </a:t>
            </a:r>
            <a:r>
              <a:rPr lang="en-US" dirty="0" smtClean="0"/>
              <a:t> </a:t>
            </a:r>
            <a:endParaRPr lang="sr-Latn-RS" dirty="0" smtClean="0"/>
          </a:p>
          <a:p>
            <a:r>
              <a:rPr lang="en-US" dirty="0" smtClean="0"/>
              <a:t>epidemic </a:t>
            </a:r>
            <a:r>
              <a:rPr lang="en-US" dirty="0"/>
              <a:t>(</a:t>
            </a:r>
            <a:r>
              <a:rPr lang="en-US" dirty="0" err="1"/>
              <a:t>ep</a:t>
            </a:r>
            <a:r>
              <a:rPr lang="en-US" dirty="0"/>
              <a:t>-</a:t>
            </a:r>
            <a:r>
              <a:rPr lang="en-US" dirty="0" err="1"/>
              <a:t>ih</a:t>
            </a:r>
            <a:r>
              <a:rPr lang="en-US" dirty="0"/>
              <a:t>-DEM-ick) </a:t>
            </a:r>
            <a:endParaRPr lang="sr-Latn-RS" dirty="0" smtClean="0"/>
          </a:p>
          <a:p>
            <a:r>
              <a:rPr lang="en-US" dirty="0" err="1" smtClean="0"/>
              <a:t>epigastric</a:t>
            </a:r>
            <a:r>
              <a:rPr lang="en-US" dirty="0" smtClean="0"/>
              <a:t> </a:t>
            </a:r>
            <a:r>
              <a:rPr lang="en-US" dirty="0"/>
              <a:t>region (</a:t>
            </a:r>
            <a:r>
              <a:rPr lang="en-US" dirty="0" err="1"/>
              <a:t>ep</a:t>
            </a:r>
            <a:r>
              <a:rPr lang="en-US" dirty="0"/>
              <a:t>-</a:t>
            </a:r>
            <a:r>
              <a:rPr lang="en-US" dirty="0" err="1"/>
              <a:t>ih</a:t>
            </a:r>
            <a:r>
              <a:rPr lang="en-US" dirty="0"/>
              <a:t>-GAS-trick)</a:t>
            </a:r>
          </a:p>
        </p:txBody>
      </p:sp>
    </p:spTree>
    <p:extLst>
      <p:ext uri="{BB962C8B-B14F-4D97-AF65-F5344CB8AC3E}">
        <p14:creationId xmlns:p14="http://schemas.microsoft.com/office/powerpoint/2010/main" val="9457064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Transmission</a:t>
            </a:r>
            <a:endParaRPr lang="en-US" dirty="0"/>
          </a:p>
        </p:txBody>
      </p:sp>
      <p:sp>
        <p:nvSpPr>
          <p:cNvPr id="3" name="Content Placeholder 2"/>
          <p:cNvSpPr>
            <a:spLocks noGrp="1"/>
          </p:cNvSpPr>
          <p:nvPr>
            <p:ph idx="1"/>
          </p:nvPr>
        </p:nvSpPr>
        <p:spPr/>
        <p:txBody>
          <a:bodyPr>
            <a:normAutofit lnSpcReduction="10000"/>
          </a:bodyPr>
          <a:lstStyle/>
          <a:p>
            <a:r>
              <a:rPr lang="en-US" dirty="0" smtClean="0"/>
              <a:t>A </a:t>
            </a:r>
            <a:r>
              <a:rPr lang="en-US" b="1" dirty="0" smtClean="0"/>
              <a:t>pathogen</a:t>
            </a:r>
            <a:r>
              <a:rPr lang="en-US" dirty="0" smtClean="0"/>
              <a:t> is a disease-producing microorganism such as a virus. </a:t>
            </a:r>
          </a:p>
          <a:p>
            <a:r>
              <a:rPr lang="en-US" b="1" dirty="0" smtClean="0"/>
              <a:t>Transmission</a:t>
            </a:r>
            <a:r>
              <a:rPr lang="en-US" dirty="0" smtClean="0"/>
              <a:t> is the spread of a disease. </a:t>
            </a:r>
          </a:p>
          <a:p>
            <a:r>
              <a:rPr lang="en-US" b="1" dirty="0" smtClean="0"/>
              <a:t>Contamination</a:t>
            </a:r>
            <a:r>
              <a:rPr lang="en-US" dirty="0" smtClean="0"/>
              <a:t> means </a:t>
            </a:r>
            <a:r>
              <a:rPr lang="en-US" dirty="0"/>
              <a:t>that </a:t>
            </a:r>
            <a:r>
              <a:rPr lang="en-US" dirty="0" smtClean="0"/>
              <a:t>a pathogen is possibly present</a:t>
            </a:r>
            <a:r>
              <a:rPr lang="en-US" dirty="0"/>
              <a:t>. </a:t>
            </a:r>
            <a:r>
              <a:rPr lang="en-US" dirty="0" smtClean="0"/>
              <a:t>Contamination occurs through a lack of proper hygiene standards or by failure to take appropriate infection control precautions</a:t>
            </a:r>
            <a:r>
              <a:rPr lang="en-US" dirty="0"/>
              <a:t>.</a:t>
            </a:r>
          </a:p>
        </p:txBody>
      </p:sp>
    </p:spTree>
    <p:extLst>
      <p:ext uri="{BB962C8B-B14F-4D97-AF65-F5344CB8AC3E}">
        <p14:creationId xmlns:p14="http://schemas.microsoft.com/office/powerpoint/2010/main" val="37986605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Disease Transmission</a:t>
            </a:r>
          </a:p>
        </p:txBody>
      </p:sp>
      <p:sp>
        <p:nvSpPr>
          <p:cNvPr id="3" name="Content Placeholder 2"/>
          <p:cNvSpPr>
            <a:spLocks noGrp="1"/>
          </p:cNvSpPr>
          <p:nvPr>
            <p:ph idx="1"/>
          </p:nvPr>
        </p:nvSpPr>
        <p:spPr/>
        <p:txBody>
          <a:bodyPr>
            <a:normAutofit lnSpcReduction="10000"/>
          </a:bodyPr>
          <a:lstStyle/>
          <a:p>
            <a:r>
              <a:rPr lang="en-US" dirty="0" smtClean="0"/>
              <a:t>A </a:t>
            </a:r>
            <a:r>
              <a:rPr lang="en-US" b="1" dirty="0" smtClean="0"/>
              <a:t>communicable disease </a:t>
            </a:r>
            <a:r>
              <a:rPr lang="en-US" dirty="0" smtClean="0"/>
              <a:t>(</a:t>
            </a:r>
            <a:r>
              <a:rPr lang="en-US" dirty="0" err="1" smtClean="0"/>
              <a:t>kuh</a:t>
            </a:r>
            <a:r>
              <a:rPr lang="en-US" dirty="0" smtClean="0"/>
              <a:t>-MEW-</a:t>
            </a:r>
            <a:r>
              <a:rPr lang="en-US" dirty="0" err="1" smtClean="0"/>
              <a:t>nih</a:t>
            </a:r>
            <a:r>
              <a:rPr lang="en-US" dirty="0" smtClean="0"/>
              <a:t>-</a:t>
            </a:r>
            <a:r>
              <a:rPr lang="en-US" dirty="0" err="1" smtClean="0"/>
              <a:t>kuh-bul</a:t>
            </a:r>
            <a:r>
              <a:rPr lang="en-US" dirty="0"/>
              <a:t>), </a:t>
            </a:r>
            <a:r>
              <a:rPr lang="en-US" dirty="0" smtClean="0"/>
              <a:t>also known as a </a:t>
            </a:r>
            <a:r>
              <a:rPr lang="en-US" dirty="0" smtClean="0">
                <a:solidFill>
                  <a:srgbClr val="FF0000"/>
                </a:solidFill>
              </a:rPr>
              <a:t>contagious disease</a:t>
            </a:r>
            <a:r>
              <a:rPr lang="en-US" dirty="0"/>
              <a:t>, </a:t>
            </a:r>
            <a:r>
              <a:rPr lang="en-US" dirty="0" smtClean="0"/>
              <a:t>is any condition </a:t>
            </a:r>
            <a:r>
              <a:rPr lang="en-US" dirty="0"/>
              <a:t>that is </a:t>
            </a:r>
            <a:r>
              <a:rPr lang="en-US" dirty="0" smtClean="0"/>
              <a:t>transmitted from one person to another either by direct or by indirect contact with contaminated </a:t>
            </a:r>
            <a:r>
              <a:rPr lang="en-US" dirty="0"/>
              <a:t>objects</a:t>
            </a:r>
            <a:r>
              <a:rPr lang="en-US" dirty="0" smtClean="0"/>
              <a:t>. Communicable means capable of being </a:t>
            </a:r>
            <a:r>
              <a:rPr lang="en-US" dirty="0"/>
              <a:t>transmitted.</a:t>
            </a:r>
          </a:p>
        </p:txBody>
      </p:sp>
    </p:spTree>
    <p:extLst>
      <p:ext uri="{BB962C8B-B14F-4D97-AF65-F5344CB8AC3E}">
        <p14:creationId xmlns:p14="http://schemas.microsoft.com/office/powerpoint/2010/main" val="10913159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Outbreaks of Diseases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An </a:t>
            </a:r>
            <a:r>
              <a:rPr lang="en-US" b="1" dirty="0" smtClean="0"/>
              <a:t>epidemiologist</a:t>
            </a:r>
            <a:r>
              <a:rPr lang="en-US" dirty="0" smtClean="0"/>
              <a:t> </a:t>
            </a:r>
            <a:r>
              <a:rPr lang="en-US" dirty="0"/>
              <a:t>(</a:t>
            </a:r>
            <a:r>
              <a:rPr lang="en-US" dirty="0" err="1"/>
              <a:t>ep</a:t>
            </a:r>
            <a:r>
              <a:rPr lang="en-US" dirty="0"/>
              <a:t>-</a:t>
            </a:r>
            <a:r>
              <a:rPr lang="en-US" dirty="0" err="1"/>
              <a:t>ih</a:t>
            </a:r>
            <a:r>
              <a:rPr lang="en-US" dirty="0"/>
              <a:t>-</a:t>
            </a:r>
            <a:r>
              <a:rPr lang="en-US" dirty="0" err="1"/>
              <a:t>dee</a:t>
            </a:r>
            <a:r>
              <a:rPr lang="en-US" dirty="0"/>
              <a:t>-</a:t>
            </a:r>
            <a:r>
              <a:rPr lang="en-US" dirty="0" err="1"/>
              <a:t>mee</a:t>
            </a:r>
            <a:r>
              <a:rPr lang="en-US" dirty="0"/>
              <a:t>-OL-oh-</a:t>
            </a:r>
            <a:r>
              <a:rPr lang="en-US" dirty="0" err="1"/>
              <a:t>jist</a:t>
            </a:r>
            <a:r>
              <a:rPr lang="en-US" dirty="0"/>
              <a:t>) </a:t>
            </a:r>
            <a:r>
              <a:rPr lang="en-US" dirty="0" smtClean="0"/>
              <a:t>is a specialist in the study of outbreaks of disease with in a population group (</a:t>
            </a:r>
            <a:r>
              <a:rPr lang="en-US" i="1" dirty="0" err="1" smtClean="0"/>
              <a:t>epi</a:t>
            </a:r>
            <a:r>
              <a:rPr lang="en-US" i="1" dirty="0" smtClean="0"/>
              <a:t>-</a:t>
            </a:r>
            <a:r>
              <a:rPr lang="en-US" dirty="0" smtClean="0"/>
              <a:t> means above, </a:t>
            </a:r>
            <a:r>
              <a:rPr lang="en-US" i="1" dirty="0" err="1" smtClean="0"/>
              <a:t>dem</a:t>
            </a:r>
            <a:r>
              <a:rPr lang="en-US" i="1" dirty="0" smtClean="0"/>
              <a:t>/i </a:t>
            </a:r>
            <a:r>
              <a:rPr lang="en-US" dirty="0" smtClean="0"/>
              <a:t>means population</a:t>
            </a:r>
            <a:r>
              <a:rPr lang="en-US" dirty="0"/>
              <a:t>, </a:t>
            </a:r>
            <a:r>
              <a:rPr lang="en-US" i="1" dirty="0" smtClean="0"/>
              <a:t>and-</a:t>
            </a:r>
            <a:r>
              <a:rPr lang="en-US" i="1" dirty="0" err="1" smtClean="0"/>
              <a:t>ologist</a:t>
            </a:r>
            <a:r>
              <a:rPr lang="en-US" dirty="0" smtClean="0"/>
              <a:t> means specialist</a:t>
            </a:r>
            <a:r>
              <a:rPr lang="en-US" dirty="0"/>
              <a:t>). </a:t>
            </a:r>
            <a:endParaRPr lang="en-US" dirty="0" smtClean="0"/>
          </a:p>
          <a:p>
            <a:r>
              <a:rPr lang="en-US" b="1" dirty="0" smtClean="0"/>
              <a:t>Endemic </a:t>
            </a:r>
            <a:r>
              <a:rPr lang="en-US" dirty="0" smtClean="0"/>
              <a:t>(en-DEM-ick</a:t>
            </a:r>
            <a:r>
              <a:rPr lang="en-US" dirty="0"/>
              <a:t>) </a:t>
            </a:r>
            <a:r>
              <a:rPr lang="en-US" dirty="0" smtClean="0"/>
              <a:t>refers to the ongoing presence of a disease within a population, group, or area </a:t>
            </a:r>
            <a:r>
              <a:rPr lang="en-US" dirty="0"/>
              <a:t>(</a:t>
            </a:r>
            <a:r>
              <a:rPr lang="en-US" i="1" dirty="0" smtClean="0"/>
              <a:t>en</a:t>
            </a:r>
            <a:r>
              <a:rPr lang="en-US" dirty="0" smtClean="0"/>
              <a:t>-means within, </a:t>
            </a:r>
            <a:r>
              <a:rPr lang="en-US" i="1" dirty="0" err="1" smtClean="0"/>
              <a:t>dem</a:t>
            </a:r>
            <a:r>
              <a:rPr lang="en-US" dirty="0" smtClean="0"/>
              <a:t> means population, and -</a:t>
            </a:r>
            <a:r>
              <a:rPr lang="en-US" i="1" dirty="0" err="1" smtClean="0"/>
              <a:t>ic</a:t>
            </a:r>
            <a:r>
              <a:rPr lang="en-US" dirty="0" smtClean="0"/>
              <a:t> means pertaining to). For example, the common cold is endemic because it is always present within the general </a:t>
            </a:r>
            <a:r>
              <a:rPr lang="en-US" dirty="0"/>
              <a:t>population. </a:t>
            </a:r>
            <a:endParaRPr lang="en-US" dirty="0" smtClean="0"/>
          </a:p>
          <a:p>
            <a:r>
              <a:rPr lang="en-US" dirty="0" smtClean="0"/>
              <a:t>An </a:t>
            </a:r>
            <a:r>
              <a:rPr lang="en-US" b="1" dirty="0" smtClean="0"/>
              <a:t>epidemic</a:t>
            </a:r>
            <a:r>
              <a:rPr lang="en-US" dirty="0" smtClean="0"/>
              <a:t> (</a:t>
            </a:r>
            <a:r>
              <a:rPr lang="en-US" dirty="0" err="1" smtClean="0"/>
              <a:t>ep</a:t>
            </a:r>
            <a:r>
              <a:rPr lang="en-US" dirty="0" smtClean="0"/>
              <a:t>-</a:t>
            </a:r>
            <a:r>
              <a:rPr lang="en-US" dirty="0" err="1" smtClean="0"/>
              <a:t>ih</a:t>
            </a:r>
            <a:r>
              <a:rPr lang="en-US" dirty="0" smtClean="0"/>
              <a:t>-DEM-ick) is a sudden and widespread outbreak of a disease within a specific population group or area (</a:t>
            </a:r>
            <a:r>
              <a:rPr lang="en-US" i="1" dirty="0" err="1" smtClean="0"/>
              <a:t>epi</a:t>
            </a:r>
            <a:r>
              <a:rPr lang="en-US" dirty="0" smtClean="0"/>
              <a:t>- means above, </a:t>
            </a:r>
            <a:r>
              <a:rPr lang="en-US" i="1" dirty="0" err="1" smtClean="0"/>
              <a:t>dem</a:t>
            </a:r>
            <a:r>
              <a:rPr lang="en-US" i="1" dirty="0" smtClean="0"/>
              <a:t> </a:t>
            </a:r>
            <a:r>
              <a:rPr lang="en-US" dirty="0" smtClean="0"/>
              <a:t>means population, and -</a:t>
            </a:r>
            <a:r>
              <a:rPr lang="en-US" i="1" dirty="0" err="1" smtClean="0"/>
              <a:t>ic</a:t>
            </a:r>
            <a:r>
              <a:rPr lang="en-US" dirty="0" smtClean="0"/>
              <a:t> means pertaining to). For example, a sudden widespread outbreak of measles is an epidemic.</a:t>
            </a:r>
          </a:p>
          <a:p>
            <a:r>
              <a:rPr lang="en-US" b="1" dirty="0" smtClean="0"/>
              <a:t>Pandemic</a:t>
            </a:r>
            <a:r>
              <a:rPr lang="en-US" dirty="0" smtClean="0"/>
              <a:t> (</a:t>
            </a:r>
            <a:r>
              <a:rPr lang="en-US" dirty="0"/>
              <a:t>pan-DEM-ick</a:t>
            </a:r>
            <a:r>
              <a:rPr lang="en-US" dirty="0" smtClean="0"/>
              <a:t>) refers to an outbreak of a disease occurring over a large geographic area, possibly worldwide (</a:t>
            </a:r>
            <a:r>
              <a:rPr lang="en-US" i="1" dirty="0" smtClean="0"/>
              <a:t>pan-</a:t>
            </a:r>
            <a:r>
              <a:rPr lang="en-US" dirty="0" smtClean="0"/>
              <a:t> means entire, </a:t>
            </a:r>
            <a:r>
              <a:rPr lang="en-US" i="1" dirty="0" err="1" smtClean="0"/>
              <a:t>dem</a:t>
            </a:r>
            <a:r>
              <a:rPr lang="en-US" dirty="0" smtClean="0"/>
              <a:t> means population, and-</a:t>
            </a:r>
            <a:r>
              <a:rPr lang="en-US" i="1" dirty="0" err="1" smtClean="0"/>
              <a:t>ic</a:t>
            </a:r>
            <a:r>
              <a:rPr lang="en-US" dirty="0" smtClean="0"/>
              <a:t> means pertaining to). For example</a:t>
            </a:r>
            <a:r>
              <a:rPr lang="en-US" dirty="0"/>
              <a:t>, the </a:t>
            </a:r>
            <a:r>
              <a:rPr lang="en-US" dirty="0" smtClean="0"/>
              <a:t>worldwide spread of acquired immunodeficiency syndrome (AIDS</a:t>
            </a:r>
            <a:r>
              <a:rPr lang="en-US" dirty="0"/>
              <a:t>) </a:t>
            </a:r>
            <a:r>
              <a:rPr lang="en-US" dirty="0" smtClean="0"/>
              <a:t>is pandemic</a:t>
            </a:r>
            <a:r>
              <a:rPr lang="en-US" dirty="0"/>
              <a:t>.</a:t>
            </a:r>
          </a:p>
        </p:txBody>
      </p:sp>
    </p:spTree>
    <p:extLst>
      <p:ext uri="{BB962C8B-B14F-4D97-AF65-F5344CB8AC3E}">
        <p14:creationId xmlns:p14="http://schemas.microsoft.com/office/powerpoint/2010/main" val="35709220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Diseases</a:t>
            </a:r>
            <a:endParaRPr lang="en-US" dirty="0"/>
          </a:p>
        </p:txBody>
      </p:sp>
      <p:sp>
        <p:nvSpPr>
          <p:cNvPr id="3" name="Content Placeholder 2"/>
          <p:cNvSpPr>
            <a:spLocks noGrp="1"/>
          </p:cNvSpPr>
          <p:nvPr>
            <p:ph idx="1"/>
          </p:nvPr>
        </p:nvSpPr>
        <p:spPr>
          <a:xfrm>
            <a:off x="610709" y="1894400"/>
            <a:ext cx="8755087" cy="4963600"/>
          </a:xfrm>
        </p:spPr>
        <p:txBody>
          <a:bodyPr>
            <a:normAutofit fontScale="77500" lnSpcReduction="20000"/>
          </a:bodyPr>
          <a:lstStyle/>
          <a:p>
            <a:r>
              <a:rPr lang="en-US" dirty="0" smtClean="0"/>
              <a:t>A </a:t>
            </a:r>
            <a:r>
              <a:rPr lang="en-US" b="1" dirty="0" smtClean="0"/>
              <a:t>functional disorder </a:t>
            </a:r>
            <a:r>
              <a:rPr lang="en-US" dirty="0" smtClean="0"/>
              <a:t>produces symptoms for which no physiological or anatomical cause can be identified</a:t>
            </a:r>
            <a:r>
              <a:rPr lang="en-US" dirty="0"/>
              <a:t>. </a:t>
            </a:r>
            <a:r>
              <a:rPr lang="en-US" dirty="0" smtClean="0"/>
              <a:t>For example, a panic attack is a functional disorder. </a:t>
            </a:r>
          </a:p>
          <a:p>
            <a:r>
              <a:rPr lang="en-US" dirty="0" smtClean="0"/>
              <a:t>An </a:t>
            </a:r>
            <a:r>
              <a:rPr lang="en-US" b="1" dirty="0" smtClean="0"/>
              <a:t>iatrogenic</a:t>
            </a:r>
            <a:r>
              <a:rPr lang="en-US" dirty="0" smtClean="0"/>
              <a:t> </a:t>
            </a:r>
            <a:r>
              <a:rPr lang="en-US" b="1" dirty="0" smtClean="0"/>
              <a:t>illness</a:t>
            </a:r>
            <a:r>
              <a:rPr lang="en-US" dirty="0" smtClean="0"/>
              <a:t> (eye-at-</a:t>
            </a:r>
            <a:r>
              <a:rPr lang="en-US" dirty="0" err="1" smtClean="0"/>
              <a:t>roh</a:t>
            </a:r>
            <a:r>
              <a:rPr lang="en-US" dirty="0" smtClean="0"/>
              <a:t>-JEN-ick</a:t>
            </a:r>
            <a:r>
              <a:rPr lang="en-US" dirty="0"/>
              <a:t>) </a:t>
            </a:r>
            <a:r>
              <a:rPr lang="en-US" dirty="0" smtClean="0"/>
              <a:t>is an unfavorable response due to prescribed medical </a:t>
            </a:r>
            <a:r>
              <a:rPr lang="en-US" dirty="0"/>
              <a:t>treatment. </a:t>
            </a:r>
            <a:r>
              <a:rPr lang="en-US" dirty="0" smtClean="0"/>
              <a:t>For example</a:t>
            </a:r>
            <a:r>
              <a:rPr lang="en-US" dirty="0"/>
              <a:t>, </a:t>
            </a:r>
            <a:r>
              <a:rPr lang="en-US" dirty="0" smtClean="0"/>
              <a:t>severe burns resulting from radiation therapy are iatrogenic</a:t>
            </a:r>
            <a:r>
              <a:rPr lang="en-US" dirty="0"/>
              <a:t>. </a:t>
            </a:r>
            <a:endParaRPr lang="en-US" dirty="0" smtClean="0"/>
          </a:p>
          <a:p>
            <a:r>
              <a:rPr lang="en-US" dirty="0" smtClean="0"/>
              <a:t>An </a:t>
            </a:r>
            <a:r>
              <a:rPr lang="en-US" b="1" dirty="0" smtClean="0"/>
              <a:t>idiopathic disorder </a:t>
            </a:r>
            <a:r>
              <a:rPr lang="en-US" dirty="0" smtClean="0"/>
              <a:t>(id-</a:t>
            </a:r>
            <a:r>
              <a:rPr lang="en-US" dirty="0" err="1" smtClean="0"/>
              <a:t>ee</a:t>
            </a:r>
            <a:r>
              <a:rPr lang="en-US" dirty="0" smtClean="0"/>
              <a:t>-oh-PATH-ick</a:t>
            </a:r>
            <a:r>
              <a:rPr lang="en-US" dirty="0"/>
              <a:t>) </a:t>
            </a:r>
            <a:r>
              <a:rPr lang="en-US" dirty="0" smtClean="0"/>
              <a:t>is an illness without known cause (</a:t>
            </a:r>
            <a:r>
              <a:rPr lang="en-US" i="1" dirty="0" err="1" smtClean="0"/>
              <a:t>idi</a:t>
            </a:r>
            <a:r>
              <a:rPr lang="en-US" i="1" dirty="0" smtClean="0"/>
              <a:t>/o</a:t>
            </a:r>
            <a:r>
              <a:rPr lang="en-US" dirty="0" smtClean="0"/>
              <a:t> means peculiar to the </a:t>
            </a:r>
            <a:r>
              <a:rPr lang="en-US" dirty="0"/>
              <a:t>individual</a:t>
            </a:r>
            <a:r>
              <a:rPr lang="en-US" dirty="0" smtClean="0"/>
              <a:t>, </a:t>
            </a:r>
            <a:r>
              <a:rPr lang="en-US" i="1" dirty="0" smtClean="0"/>
              <a:t>path</a:t>
            </a:r>
            <a:r>
              <a:rPr lang="en-US" dirty="0" smtClean="0"/>
              <a:t> means disease, and </a:t>
            </a:r>
            <a:r>
              <a:rPr lang="en-US" i="1" dirty="0" smtClean="0"/>
              <a:t>–</a:t>
            </a:r>
            <a:r>
              <a:rPr lang="en-US" i="1" dirty="0" err="1" smtClean="0"/>
              <a:t>ic</a:t>
            </a:r>
            <a:r>
              <a:rPr lang="en-US" i="1" dirty="0" smtClean="0"/>
              <a:t> </a:t>
            </a:r>
            <a:r>
              <a:rPr lang="en-US" dirty="0" smtClean="0"/>
              <a:t>means pertaining to</a:t>
            </a:r>
            <a:r>
              <a:rPr lang="en-US" dirty="0"/>
              <a:t>). </a:t>
            </a:r>
            <a:r>
              <a:rPr lang="en-US" dirty="0" smtClean="0"/>
              <a:t>Idiopathic means without known cause</a:t>
            </a:r>
            <a:r>
              <a:rPr lang="en-US" dirty="0"/>
              <a:t>.</a:t>
            </a:r>
          </a:p>
        </p:txBody>
      </p:sp>
    </p:spTree>
    <p:extLst>
      <p:ext uri="{BB962C8B-B14F-4D97-AF65-F5344CB8AC3E}">
        <p14:creationId xmlns:p14="http://schemas.microsoft.com/office/powerpoint/2010/main" val="7462807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Diseases</a:t>
            </a:r>
          </a:p>
        </p:txBody>
      </p:sp>
      <p:sp>
        <p:nvSpPr>
          <p:cNvPr id="3" name="Content Placeholder 2"/>
          <p:cNvSpPr>
            <a:spLocks noGrp="1"/>
          </p:cNvSpPr>
          <p:nvPr>
            <p:ph idx="1"/>
          </p:nvPr>
        </p:nvSpPr>
        <p:spPr>
          <a:xfrm>
            <a:off x="610709" y="1894400"/>
            <a:ext cx="8755087" cy="4776988"/>
          </a:xfrm>
        </p:spPr>
        <p:txBody>
          <a:bodyPr>
            <a:normAutofit fontScale="77500" lnSpcReduction="20000"/>
          </a:bodyPr>
          <a:lstStyle/>
          <a:p>
            <a:r>
              <a:rPr lang="en-US" dirty="0" smtClean="0"/>
              <a:t>An </a:t>
            </a:r>
            <a:r>
              <a:rPr lang="en-US" b="1" dirty="0" smtClean="0"/>
              <a:t>infectious disease </a:t>
            </a:r>
            <a:r>
              <a:rPr lang="en-US" dirty="0" smtClean="0"/>
              <a:t>(in-FECK-</a:t>
            </a:r>
            <a:r>
              <a:rPr lang="en-US" dirty="0" err="1" smtClean="0"/>
              <a:t>shus</a:t>
            </a:r>
            <a:r>
              <a:rPr lang="en-US" dirty="0"/>
              <a:t>) </a:t>
            </a:r>
            <a:r>
              <a:rPr lang="en-US" dirty="0" smtClean="0"/>
              <a:t>is an illness caused by living pathogenic organisms such as bacteria and viruses. </a:t>
            </a:r>
          </a:p>
          <a:p>
            <a:r>
              <a:rPr lang="en-US" dirty="0" smtClean="0"/>
              <a:t>A </a:t>
            </a:r>
            <a:r>
              <a:rPr lang="en-US" b="1" dirty="0" smtClean="0"/>
              <a:t>nosocomial infection </a:t>
            </a:r>
            <a:r>
              <a:rPr lang="en-US" dirty="0" smtClean="0"/>
              <a:t>(</a:t>
            </a:r>
            <a:r>
              <a:rPr lang="en-US" dirty="0" err="1"/>
              <a:t>nos</a:t>
            </a:r>
            <a:r>
              <a:rPr lang="en-US" dirty="0"/>
              <a:t>-oh-KOH-</a:t>
            </a:r>
            <a:r>
              <a:rPr lang="en-US" dirty="0" err="1"/>
              <a:t>mee</a:t>
            </a:r>
            <a:r>
              <a:rPr lang="en-US" dirty="0"/>
              <a:t>-al in FECK-shun) </a:t>
            </a:r>
            <a:r>
              <a:rPr lang="en-US" dirty="0" smtClean="0"/>
              <a:t>is a disease acquired in a hospital or </a:t>
            </a:r>
            <a:r>
              <a:rPr lang="en-US" dirty="0"/>
              <a:t>clinical setting</a:t>
            </a:r>
            <a:r>
              <a:rPr lang="en-US" dirty="0" smtClean="0"/>
              <a:t>. For example, MRSA infections are often </a:t>
            </a:r>
            <a:r>
              <a:rPr lang="en-US" dirty="0" err="1" smtClean="0"/>
              <a:t>spreadin</a:t>
            </a:r>
            <a:r>
              <a:rPr lang="en-US" dirty="0" smtClean="0"/>
              <a:t> hospitals. Nosocomial comes from the Greek word for hospital</a:t>
            </a:r>
            <a:r>
              <a:rPr lang="en-US" dirty="0"/>
              <a:t>. </a:t>
            </a:r>
            <a:endParaRPr lang="en-US" dirty="0" smtClean="0"/>
          </a:p>
          <a:p>
            <a:r>
              <a:rPr lang="en-US" dirty="0" smtClean="0"/>
              <a:t>An </a:t>
            </a:r>
            <a:r>
              <a:rPr lang="en-US" b="1" dirty="0" smtClean="0"/>
              <a:t>organic disorder </a:t>
            </a:r>
            <a:r>
              <a:rPr lang="en-US" dirty="0" smtClean="0"/>
              <a:t>(or-GAN-ick) produces symptoms caused by detectable physical changes in the body. For </a:t>
            </a:r>
            <a:r>
              <a:rPr lang="en-US" dirty="0"/>
              <a:t>example</a:t>
            </a:r>
            <a:r>
              <a:rPr lang="en-US" dirty="0" smtClean="0"/>
              <a:t>, chickenpox, which has a characteristic rash, is an organic disorder caused by a virus.</a:t>
            </a:r>
            <a:endParaRPr lang="en-US" dirty="0"/>
          </a:p>
        </p:txBody>
      </p:sp>
    </p:spTree>
    <p:extLst>
      <p:ext uri="{BB962C8B-B14F-4D97-AF65-F5344CB8AC3E}">
        <p14:creationId xmlns:p14="http://schemas.microsoft.com/office/powerpoint/2010/main" val="17748471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08" y="3070727"/>
            <a:ext cx="8777173" cy="1018033"/>
          </a:xfrm>
        </p:spPr>
        <p:txBody>
          <a:bodyPr/>
          <a:lstStyle/>
          <a:p>
            <a:r>
              <a:rPr lang="en-US" dirty="0" smtClean="0"/>
              <a:t>Thank you for your attention!</a:t>
            </a:r>
            <a:endParaRPr lang="en-US" dirty="0"/>
          </a:p>
        </p:txBody>
      </p:sp>
    </p:spTree>
    <p:extLst>
      <p:ext uri="{BB962C8B-B14F-4D97-AF65-F5344CB8AC3E}">
        <p14:creationId xmlns:p14="http://schemas.microsoft.com/office/powerpoint/2010/main" val="4219314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Medical terms</a:t>
            </a:r>
            <a:endParaRPr lang="en-US" dirty="0"/>
          </a:p>
        </p:txBody>
      </p:sp>
      <p:sp>
        <p:nvSpPr>
          <p:cNvPr id="3" name="Content Placeholder 2"/>
          <p:cNvSpPr>
            <a:spLocks noGrp="1"/>
          </p:cNvSpPr>
          <p:nvPr>
            <p:ph idx="1"/>
          </p:nvPr>
        </p:nvSpPr>
        <p:spPr>
          <a:xfrm>
            <a:off x="610709" y="1614197"/>
            <a:ext cx="8755087" cy="5113174"/>
          </a:xfrm>
        </p:spPr>
        <p:txBody>
          <a:bodyPr>
            <a:normAutofit fontScale="62500" lnSpcReduction="20000"/>
          </a:bodyPr>
          <a:lstStyle/>
          <a:p>
            <a:r>
              <a:rPr lang="en-US" dirty="0"/>
              <a:t>etiology (</a:t>
            </a:r>
            <a:r>
              <a:rPr lang="en-US" dirty="0" err="1"/>
              <a:t>ee</a:t>
            </a:r>
            <a:r>
              <a:rPr lang="en-US" dirty="0"/>
              <a:t>-tee-OL-oh-</a:t>
            </a:r>
            <a:r>
              <a:rPr lang="en-US" dirty="0" err="1"/>
              <a:t>jee</a:t>
            </a:r>
            <a:r>
              <a:rPr lang="en-US" dirty="0"/>
              <a:t>) </a:t>
            </a:r>
            <a:endParaRPr lang="sr-Latn-RS" dirty="0" smtClean="0"/>
          </a:p>
          <a:p>
            <a:r>
              <a:rPr lang="en-US" dirty="0" smtClean="0"/>
              <a:t>exocrine </a:t>
            </a:r>
            <a:r>
              <a:rPr lang="en-US" dirty="0"/>
              <a:t>glands (ECK-</a:t>
            </a:r>
            <a:r>
              <a:rPr lang="en-US" dirty="0" err="1"/>
              <a:t>soh</a:t>
            </a:r>
            <a:r>
              <a:rPr lang="en-US" dirty="0"/>
              <a:t>-</a:t>
            </a:r>
            <a:r>
              <a:rPr lang="en-US" dirty="0" err="1"/>
              <a:t>krin</a:t>
            </a:r>
            <a:r>
              <a:rPr lang="en-US" dirty="0"/>
              <a:t>) </a:t>
            </a:r>
            <a:endParaRPr lang="sr-Latn-RS" dirty="0" smtClean="0"/>
          </a:p>
          <a:p>
            <a:r>
              <a:rPr lang="en-US" dirty="0" smtClean="0"/>
              <a:t>functional </a:t>
            </a:r>
            <a:r>
              <a:rPr lang="en-US" dirty="0"/>
              <a:t>disorder </a:t>
            </a:r>
            <a:endParaRPr lang="sr-Latn-RS" dirty="0" smtClean="0"/>
          </a:p>
          <a:p>
            <a:r>
              <a:rPr lang="en-US" dirty="0" smtClean="0"/>
              <a:t>genetic </a:t>
            </a:r>
            <a:r>
              <a:rPr lang="en-US" dirty="0"/>
              <a:t>disorder </a:t>
            </a:r>
            <a:endParaRPr lang="sr-Latn-RS" dirty="0" smtClean="0"/>
          </a:p>
          <a:p>
            <a:r>
              <a:rPr lang="en-US" dirty="0" smtClean="0"/>
              <a:t>geriatrician </a:t>
            </a:r>
            <a:r>
              <a:rPr lang="en-US" dirty="0"/>
              <a:t>(</a:t>
            </a:r>
            <a:r>
              <a:rPr lang="en-US" dirty="0" err="1"/>
              <a:t>jer</a:t>
            </a:r>
            <a:r>
              <a:rPr lang="en-US" dirty="0"/>
              <a:t>-</a:t>
            </a:r>
            <a:r>
              <a:rPr lang="en-US" dirty="0" err="1"/>
              <a:t>ee</a:t>
            </a:r>
            <a:r>
              <a:rPr lang="en-US" dirty="0"/>
              <a:t>-ah-TRISH-un) </a:t>
            </a:r>
            <a:endParaRPr lang="sr-Latn-RS" dirty="0" smtClean="0"/>
          </a:p>
          <a:p>
            <a:r>
              <a:rPr lang="en-US" dirty="0" smtClean="0"/>
              <a:t>hemophilia </a:t>
            </a:r>
            <a:r>
              <a:rPr lang="en-US" dirty="0"/>
              <a:t>(</a:t>
            </a:r>
            <a:r>
              <a:rPr lang="en-US" dirty="0" err="1"/>
              <a:t>hee</a:t>
            </a:r>
            <a:r>
              <a:rPr lang="en-US" dirty="0"/>
              <a:t>-</a:t>
            </a:r>
            <a:r>
              <a:rPr lang="en-US" dirty="0" err="1"/>
              <a:t>moh</a:t>
            </a:r>
            <a:r>
              <a:rPr lang="en-US" dirty="0"/>
              <a:t>-FILL-</a:t>
            </a:r>
            <a:r>
              <a:rPr lang="en-US" dirty="0" err="1"/>
              <a:t>ee</a:t>
            </a:r>
            <a:r>
              <a:rPr lang="en-US" dirty="0"/>
              <a:t>-ah) </a:t>
            </a:r>
            <a:endParaRPr lang="sr-Latn-RS" dirty="0" smtClean="0"/>
          </a:p>
          <a:p>
            <a:r>
              <a:rPr lang="en-US" dirty="0" smtClean="0"/>
              <a:t>histology </a:t>
            </a:r>
            <a:r>
              <a:rPr lang="en-US" dirty="0"/>
              <a:t>(hiss-TOL-oh-</a:t>
            </a:r>
            <a:r>
              <a:rPr lang="en-US" dirty="0" err="1"/>
              <a:t>jee</a:t>
            </a:r>
            <a:r>
              <a:rPr lang="en-US" dirty="0"/>
              <a:t>) </a:t>
            </a:r>
            <a:endParaRPr lang="sr-Latn-RS" dirty="0" smtClean="0"/>
          </a:p>
          <a:p>
            <a:r>
              <a:rPr lang="en-US" dirty="0" smtClean="0"/>
              <a:t>homeostasis </a:t>
            </a:r>
            <a:r>
              <a:rPr lang="en-US" dirty="0"/>
              <a:t>(</a:t>
            </a:r>
            <a:r>
              <a:rPr lang="en-US" dirty="0" err="1"/>
              <a:t>hoh</a:t>
            </a:r>
            <a:r>
              <a:rPr lang="en-US" dirty="0"/>
              <a:t>-</a:t>
            </a:r>
            <a:r>
              <a:rPr lang="en-US" dirty="0" err="1"/>
              <a:t>mee</a:t>
            </a:r>
            <a:r>
              <a:rPr lang="en-US" dirty="0"/>
              <a:t>-oh-STAY-sis) </a:t>
            </a:r>
            <a:endParaRPr lang="sr-Latn-RS" dirty="0" smtClean="0"/>
          </a:p>
          <a:p>
            <a:r>
              <a:rPr lang="en-US" dirty="0" smtClean="0"/>
              <a:t>hyperplasia </a:t>
            </a:r>
            <a:r>
              <a:rPr lang="en-US" dirty="0"/>
              <a:t>(high-per-PLAY-zee-ah) </a:t>
            </a:r>
            <a:endParaRPr lang="sr-Latn-RS" dirty="0" smtClean="0"/>
          </a:p>
          <a:p>
            <a:r>
              <a:rPr lang="en-US" dirty="0" smtClean="0"/>
              <a:t>hypertrophy </a:t>
            </a:r>
            <a:r>
              <a:rPr lang="en-US" dirty="0"/>
              <a:t>(high-PER-</a:t>
            </a:r>
            <a:r>
              <a:rPr lang="en-US" dirty="0" err="1"/>
              <a:t>troh</a:t>
            </a:r>
            <a:r>
              <a:rPr lang="en-US" dirty="0"/>
              <a:t>-fee) </a:t>
            </a:r>
            <a:endParaRPr lang="sr-Latn-RS" dirty="0" smtClean="0"/>
          </a:p>
          <a:p>
            <a:r>
              <a:rPr lang="en-US" dirty="0" err="1" smtClean="0"/>
              <a:t>hypogastric</a:t>
            </a:r>
            <a:r>
              <a:rPr lang="en-US" dirty="0" smtClean="0"/>
              <a:t> </a:t>
            </a:r>
            <a:r>
              <a:rPr lang="en-US" dirty="0"/>
              <a:t>region (high-</a:t>
            </a:r>
            <a:r>
              <a:rPr lang="en-US" dirty="0" err="1"/>
              <a:t>poh</a:t>
            </a:r>
            <a:r>
              <a:rPr lang="en-US" dirty="0"/>
              <a:t>-GAS-trick</a:t>
            </a:r>
            <a:r>
              <a:rPr lang="en-US" dirty="0" smtClean="0"/>
              <a:t>) </a:t>
            </a:r>
            <a:endParaRPr lang="sr-Latn-RS" dirty="0" smtClean="0"/>
          </a:p>
          <a:p>
            <a:r>
              <a:rPr lang="en-US" dirty="0" smtClean="0"/>
              <a:t>hypoplasia </a:t>
            </a:r>
            <a:r>
              <a:rPr lang="en-US" dirty="0"/>
              <a:t>(high-</a:t>
            </a:r>
            <a:r>
              <a:rPr lang="en-US" dirty="0" err="1"/>
              <a:t>poh</a:t>
            </a:r>
            <a:r>
              <a:rPr lang="en-US" dirty="0"/>
              <a:t>-PLAY-zee-ah) </a:t>
            </a:r>
            <a:endParaRPr lang="sr-Latn-RS" dirty="0" smtClean="0"/>
          </a:p>
          <a:p>
            <a:r>
              <a:rPr lang="en-US" dirty="0" smtClean="0"/>
              <a:t>iatrogenic </a:t>
            </a:r>
            <a:r>
              <a:rPr lang="en-US" dirty="0"/>
              <a:t>illness (eye-at-</a:t>
            </a:r>
            <a:r>
              <a:rPr lang="en-US" dirty="0" err="1"/>
              <a:t>roh</a:t>
            </a:r>
            <a:r>
              <a:rPr lang="en-US" dirty="0"/>
              <a:t>-JEN-ick) </a:t>
            </a:r>
            <a:r>
              <a:rPr lang="en-US" dirty="0" smtClean="0"/>
              <a:t> </a:t>
            </a:r>
            <a:endParaRPr lang="sr-Latn-RS" dirty="0" smtClean="0"/>
          </a:p>
          <a:p>
            <a:r>
              <a:rPr lang="en-US" dirty="0" smtClean="0"/>
              <a:t>idiopathic </a:t>
            </a:r>
            <a:r>
              <a:rPr lang="en-US" dirty="0"/>
              <a:t>disorder (id-</a:t>
            </a:r>
            <a:r>
              <a:rPr lang="en-US" dirty="0" err="1"/>
              <a:t>ee</a:t>
            </a:r>
            <a:r>
              <a:rPr lang="en-US" dirty="0"/>
              <a:t>-oh-PATH-ick)</a:t>
            </a:r>
          </a:p>
        </p:txBody>
      </p:sp>
    </p:spTree>
    <p:extLst>
      <p:ext uri="{BB962C8B-B14F-4D97-AF65-F5344CB8AC3E}">
        <p14:creationId xmlns:p14="http://schemas.microsoft.com/office/powerpoint/2010/main" val="768977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Medical terms</a:t>
            </a:r>
            <a:endParaRPr lang="en-US" dirty="0"/>
          </a:p>
        </p:txBody>
      </p:sp>
      <p:sp>
        <p:nvSpPr>
          <p:cNvPr id="3" name="Content Placeholder 2"/>
          <p:cNvSpPr>
            <a:spLocks noGrp="1"/>
          </p:cNvSpPr>
          <p:nvPr>
            <p:ph idx="1"/>
          </p:nvPr>
        </p:nvSpPr>
        <p:spPr>
          <a:xfrm>
            <a:off x="610709" y="1614197"/>
            <a:ext cx="8755087" cy="5113174"/>
          </a:xfrm>
        </p:spPr>
        <p:txBody>
          <a:bodyPr>
            <a:normAutofit fontScale="70000" lnSpcReduction="20000"/>
          </a:bodyPr>
          <a:lstStyle/>
          <a:p>
            <a:r>
              <a:rPr lang="en-US" dirty="0"/>
              <a:t>infectious disease (in-FECK-</a:t>
            </a:r>
            <a:r>
              <a:rPr lang="en-US" dirty="0" err="1"/>
              <a:t>shus</a:t>
            </a:r>
            <a:r>
              <a:rPr lang="en-US" dirty="0"/>
              <a:t>) </a:t>
            </a:r>
            <a:endParaRPr lang="sr-Latn-RS" dirty="0" smtClean="0"/>
          </a:p>
          <a:p>
            <a:r>
              <a:rPr lang="en-US" dirty="0" smtClean="0"/>
              <a:t>inguinal </a:t>
            </a:r>
            <a:r>
              <a:rPr lang="en-US" dirty="0"/>
              <a:t>(ING-</a:t>
            </a:r>
            <a:r>
              <a:rPr lang="en-US" dirty="0" err="1"/>
              <a:t>gwih</a:t>
            </a:r>
            <a:r>
              <a:rPr lang="en-US" dirty="0"/>
              <a:t>-</a:t>
            </a:r>
            <a:r>
              <a:rPr lang="en-US" dirty="0" err="1"/>
              <a:t>nal</a:t>
            </a:r>
            <a:r>
              <a:rPr lang="en-US" dirty="0"/>
              <a:t>) </a:t>
            </a:r>
            <a:endParaRPr lang="sr-Latn-RS" dirty="0" smtClean="0"/>
          </a:p>
          <a:p>
            <a:r>
              <a:rPr lang="en-US" dirty="0" smtClean="0"/>
              <a:t>medial </a:t>
            </a:r>
            <a:r>
              <a:rPr lang="en-US" dirty="0"/>
              <a:t>(MEE-</a:t>
            </a:r>
            <a:r>
              <a:rPr lang="en-US" dirty="0" err="1"/>
              <a:t>dee</a:t>
            </a:r>
            <a:r>
              <a:rPr lang="en-US" dirty="0"/>
              <a:t>-al) </a:t>
            </a:r>
            <a:endParaRPr lang="sr-Latn-RS" dirty="0" smtClean="0"/>
          </a:p>
          <a:p>
            <a:r>
              <a:rPr lang="en-US" dirty="0" smtClean="0"/>
              <a:t>mesentery </a:t>
            </a:r>
            <a:r>
              <a:rPr lang="en-US" dirty="0"/>
              <a:t>(MESS-en-</a:t>
            </a:r>
            <a:r>
              <a:rPr lang="en-US" dirty="0" err="1"/>
              <a:t>terr</a:t>
            </a:r>
            <a:r>
              <a:rPr lang="en-US" dirty="0"/>
              <a:t>-</a:t>
            </a:r>
            <a:r>
              <a:rPr lang="en-US" dirty="0" err="1"/>
              <a:t>ee</a:t>
            </a:r>
            <a:r>
              <a:rPr lang="en-US" dirty="0"/>
              <a:t>) </a:t>
            </a:r>
            <a:endParaRPr lang="sr-Latn-RS" dirty="0" smtClean="0"/>
          </a:p>
          <a:p>
            <a:r>
              <a:rPr lang="en-US" dirty="0" err="1" smtClean="0"/>
              <a:t>midsagittal</a:t>
            </a:r>
            <a:r>
              <a:rPr lang="en-US" dirty="0" smtClean="0"/>
              <a:t> </a:t>
            </a:r>
            <a:r>
              <a:rPr lang="en-US" dirty="0"/>
              <a:t>plane (mid-SADJ-</a:t>
            </a:r>
            <a:r>
              <a:rPr lang="en-US" dirty="0" err="1"/>
              <a:t>ih</a:t>
            </a:r>
            <a:r>
              <a:rPr lang="en-US" dirty="0"/>
              <a:t>-</a:t>
            </a:r>
            <a:r>
              <a:rPr lang="en-US" dirty="0" err="1"/>
              <a:t>tal</a:t>
            </a:r>
            <a:r>
              <a:rPr lang="en-US" dirty="0"/>
              <a:t>) </a:t>
            </a:r>
            <a:endParaRPr lang="sr-Latn-RS" dirty="0" smtClean="0"/>
          </a:p>
          <a:p>
            <a:r>
              <a:rPr lang="en-US" dirty="0" smtClean="0"/>
              <a:t>nosocomial </a:t>
            </a:r>
            <a:r>
              <a:rPr lang="en-US" dirty="0"/>
              <a:t>infection (</a:t>
            </a:r>
            <a:r>
              <a:rPr lang="en-US" dirty="0" err="1" smtClean="0"/>
              <a:t>nos</a:t>
            </a:r>
            <a:r>
              <a:rPr lang="en-US" dirty="0" smtClean="0"/>
              <a:t>-oh-KOH-</a:t>
            </a:r>
            <a:r>
              <a:rPr lang="en-US" dirty="0" err="1" smtClean="0"/>
              <a:t>mee</a:t>
            </a:r>
            <a:r>
              <a:rPr lang="en-US" dirty="0" smtClean="0"/>
              <a:t>-al</a:t>
            </a:r>
            <a:r>
              <a:rPr lang="sr-Latn-RS" dirty="0" smtClean="0"/>
              <a:t> </a:t>
            </a:r>
            <a:r>
              <a:rPr lang="en-US" dirty="0"/>
              <a:t>in-FECK-shun</a:t>
            </a:r>
            <a:r>
              <a:rPr lang="en-US" dirty="0" smtClean="0"/>
              <a:t>)</a:t>
            </a:r>
            <a:r>
              <a:rPr lang="sr-Latn-RS" dirty="0" smtClean="0"/>
              <a:t> </a:t>
            </a:r>
          </a:p>
          <a:p>
            <a:r>
              <a:rPr lang="en-US" dirty="0" smtClean="0"/>
              <a:t>pandemic </a:t>
            </a:r>
            <a:r>
              <a:rPr lang="en-US" dirty="0"/>
              <a:t>(pan-DEM-ick) </a:t>
            </a:r>
            <a:endParaRPr lang="sr-Latn-RS" dirty="0" smtClean="0"/>
          </a:p>
          <a:p>
            <a:r>
              <a:rPr lang="en-US" dirty="0" smtClean="0"/>
              <a:t>pelvic </a:t>
            </a:r>
            <a:r>
              <a:rPr lang="en-US" dirty="0"/>
              <a:t>cavity (PEL-</a:t>
            </a:r>
            <a:r>
              <a:rPr lang="en-US" dirty="0" err="1"/>
              <a:t>vick</a:t>
            </a:r>
            <a:r>
              <a:rPr lang="en-US" dirty="0"/>
              <a:t>) </a:t>
            </a:r>
            <a:endParaRPr lang="sr-Latn-RS" dirty="0" smtClean="0"/>
          </a:p>
          <a:p>
            <a:r>
              <a:rPr lang="en-US" dirty="0" smtClean="0"/>
              <a:t>peritoneum </a:t>
            </a:r>
            <a:r>
              <a:rPr lang="en-US" dirty="0"/>
              <a:t>(</a:t>
            </a:r>
            <a:r>
              <a:rPr lang="en-US" dirty="0" err="1"/>
              <a:t>pehr</a:t>
            </a:r>
            <a:r>
              <a:rPr lang="en-US" dirty="0"/>
              <a:t>-</a:t>
            </a:r>
            <a:r>
              <a:rPr lang="en-US" dirty="0" err="1"/>
              <a:t>ih</a:t>
            </a:r>
            <a:r>
              <a:rPr lang="en-US" dirty="0"/>
              <a:t>-</a:t>
            </a:r>
            <a:r>
              <a:rPr lang="en-US" dirty="0" err="1"/>
              <a:t>toh</a:t>
            </a:r>
            <a:r>
              <a:rPr lang="en-US" dirty="0"/>
              <a:t>-NEE-um) </a:t>
            </a:r>
            <a:endParaRPr lang="sr-Latn-RS" dirty="0" smtClean="0"/>
          </a:p>
          <a:p>
            <a:r>
              <a:rPr lang="en-US" dirty="0" smtClean="0"/>
              <a:t>peritonitis </a:t>
            </a:r>
            <a:r>
              <a:rPr lang="en-US" dirty="0"/>
              <a:t>(</a:t>
            </a:r>
            <a:r>
              <a:rPr lang="en-US" dirty="0" err="1"/>
              <a:t>pehr</a:t>
            </a:r>
            <a:r>
              <a:rPr lang="en-US" dirty="0"/>
              <a:t>-</a:t>
            </a:r>
            <a:r>
              <a:rPr lang="en-US" dirty="0" err="1"/>
              <a:t>ih</a:t>
            </a:r>
            <a:r>
              <a:rPr lang="en-US" dirty="0"/>
              <a:t>-</a:t>
            </a:r>
            <a:r>
              <a:rPr lang="en-US" dirty="0" err="1"/>
              <a:t>toh</a:t>
            </a:r>
            <a:r>
              <a:rPr lang="en-US" dirty="0"/>
              <a:t>-NIGH-tis) </a:t>
            </a:r>
            <a:endParaRPr lang="sr-Latn-RS" dirty="0" smtClean="0"/>
          </a:p>
          <a:p>
            <a:r>
              <a:rPr lang="en-US" dirty="0" smtClean="0"/>
              <a:t>phenylketonuria </a:t>
            </a:r>
            <a:r>
              <a:rPr lang="en-US" dirty="0"/>
              <a:t>(fen-</a:t>
            </a:r>
            <a:r>
              <a:rPr lang="en-US" dirty="0" err="1"/>
              <a:t>il</a:t>
            </a:r>
            <a:r>
              <a:rPr lang="en-US" dirty="0"/>
              <a:t>-</a:t>
            </a:r>
            <a:r>
              <a:rPr lang="en-US" dirty="0" err="1"/>
              <a:t>kee</a:t>
            </a:r>
            <a:r>
              <a:rPr lang="en-US" dirty="0"/>
              <a:t>-</a:t>
            </a:r>
            <a:r>
              <a:rPr lang="en-US" dirty="0" err="1"/>
              <a:t>toh</a:t>
            </a:r>
            <a:r>
              <a:rPr lang="en-US" dirty="0"/>
              <a:t>-NEW-</a:t>
            </a:r>
            <a:r>
              <a:rPr lang="en-US" dirty="0" err="1"/>
              <a:t>ree</a:t>
            </a:r>
            <a:r>
              <a:rPr lang="en-US" dirty="0"/>
              <a:t>-ah) </a:t>
            </a:r>
            <a:r>
              <a:rPr lang="en-US" dirty="0" smtClean="0"/>
              <a:t> </a:t>
            </a:r>
            <a:endParaRPr lang="sr-Latn-RS" dirty="0" smtClean="0"/>
          </a:p>
          <a:p>
            <a:r>
              <a:rPr lang="en-US" dirty="0" smtClean="0"/>
              <a:t>physiology </a:t>
            </a:r>
            <a:r>
              <a:rPr lang="en-US" dirty="0"/>
              <a:t>(</a:t>
            </a:r>
            <a:r>
              <a:rPr lang="en-US" dirty="0" err="1" smtClean="0"/>
              <a:t>fiz</a:t>
            </a:r>
            <a:r>
              <a:rPr lang="en-US" dirty="0" smtClean="0"/>
              <a:t>-</a:t>
            </a:r>
            <a:r>
              <a:rPr lang="en-US" dirty="0" err="1" smtClean="0"/>
              <a:t>ee</a:t>
            </a:r>
            <a:r>
              <a:rPr lang="en-US" dirty="0" smtClean="0"/>
              <a:t>-OL-oh-</a:t>
            </a:r>
            <a:r>
              <a:rPr lang="en-US" dirty="0" err="1" smtClean="0"/>
              <a:t>jee</a:t>
            </a:r>
            <a:r>
              <a:rPr lang="sr-Latn-RS" dirty="0" smtClean="0"/>
              <a:t>)</a:t>
            </a:r>
            <a:endParaRPr lang="en-US" dirty="0"/>
          </a:p>
        </p:txBody>
      </p:sp>
    </p:spTree>
    <p:extLst>
      <p:ext uri="{BB962C8B-B14F-4D97-AF65-F5344CB8AC3E}">
        <p14:creationId xmlns:p14="http://schemas.microsoft.com/office/powerpoint/2010/main" val="1726490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Medical terms</a:t>
            </a:r>
            <a:endParaRPr lang="en-US" dirty="0"/>
          </a:p>
        </p:txBody>
      </p:sp>
      <p:sp>
        <p:nvSpPr>
          <p:cNvPr id="3" name="Content Placeholder 2"/>
          <p:cNvSpPr>
            <a:spLocks noGrp="1"/>
          </p:cNvSpPr>
          <p:nvPr>
            <p:ph idx="1"/>
          </p:nvPr>
        </p:nvSpPr>
        <p:spPr>
          <a:xfrm>
            <a:off x="610709" y="1614197"/>
            <a:ext cx="8755087" cy="5113174"/>
          </a:xfrm>
        </p:spPr>
        <p:txBody>
          <a:bodyPr>
            <a:normAutofit fontScale="92500" lnSpcReduction="20000"/>
          </a:bodyPr>
          <a:lstStyle/>
          <a:p>
            <a:r>
              <a:rPr lang="en-US" dirty="0"/>
              <a:t>posterior (</a:t>
            </a:r>
            <a:r>
              <a:rPr lang="en-US" dirty="0" err="1"/>
              <a:t>pos</a:t>
            </a:r>
            <a:r>
              <a:rPr lang="en-US" dirty="0"/>
              <a:t>-TEER-</a:t>
            </a:r>
            <a:r>
              <a:rPr lang="en-US" dirty="0" err="1"/>
              <a:t>ee</a:t>
            </a:r>
            <a:r>
              <a:rPr lang="en-US" dirty="0"/>
              <a:t>-or) </a:t>
            </a:r>
            <a:endParaRPr lang="sr-Latn-RS" dirty="0" smtClean="0"/>
          </a:p>
          <a:p>
            <a:r>
              <a:rPr lang="en-US" dirty="0" smtClean="0"/>
              <a:t>proximal </a:t>
            </a:r>
            <a:r>
              <a:rPr lang="en-US" dirty="0"/>
              <a:t>(PROCK-</a:t>
            </a:r>
            <a:r>
              <a:rPr lang="en-US" dirty="0" err="1"/>
              <a:t>sih</a:t>
            </a:r>
            <a:r>
              <a:rPr lang="en-US" dirty="0"/>
              <a:t>-mal</a:t>
            </a:r>
            <a:r>
              <a:rPr lang="en-US" dirty="0" smtClean="0"/>
              <a:t>) </a:t>
            </a:r>
            <a:endParaRPr lang="sr-Latn-RS" dirty="0" smtClean="0"/>
          </a:p>
          <a:p>
            <a:r>
              <a:rPr lang="en-US" dirty="0" smtClean="0"/>
              <a:t>retroperitoneal </a:t>
            </a:r>
            <a:r>
              <a:rPr lang="en-US" dirty="0"/>
              <a:t>(ret-</a:t>
            </a:r>
            <a:r>
              <a:rPr lang="en-US" dirty="0" err="1"/>
              <a:t>roh</a:t>
            </a:r>
            <a:r>
              <a:rPr lang="en-US" dirty="0"/>
              <a:t>-</a:t>
            </a:r>
            <a:r>
              <a:rPr lang="en-US" dirty="0" err="1"/>
              <a:t>pehr</a:t>
            </a:r>
            <a:r>
              <a:rPr lang="en-US" dirty="0"/>
              <a:t>-</a:t>
            </a:r>
            <a:r>
              <a:rPr lang="en-US" dirty="0" err="1"/>
              <a:t>ih</a:t>
            </a:r>
            <a:r>
              <a:rPr lang="en-US" dirty="0"/>
              <a:t>-</a:t>
            </a:r>
            <a:r>
              <a:rPr lang="en-US" dirty="0" err="1"/>
              <a:t>toh</a:t>
            </a:r>
            <a:r>
              <a:rPr lang="en-US" dirty="0"/>
              <a:t>-NEE-al) </a:t>
            </a:r>
            <a:r>
              <a:rPr lang="en-US" dirty="0" smtClean="0"/>
              <a:t> </a:t>
            </a:r>
            <a:endParaRPr lang="sr-Latn-RS" dirty="0" smtClean="0"/>
          </a:p>
          <a:p>
            <a:r>
              <a:rPr lang="en-US" dirty="0" smtClean="0"/>
              <a:t>stem</a:t>
            </a:r>
            <a:r>
              <a:rPr lang="sr-Latn-RS" dirty="0" smtClean="0"/>
              <a:t> </a:t>
            </a:r>
            <a:r>
              <a:rPr lang="en-US" dirty="0" smtClean="0"/>
              <a:t>cells </a:t>
            </a:r>
            <a:endParaRPr lang="sr-Latn-RS" dirty="0" smtClean="0"/>
          </a:p>
          <a:p>
            <a:r>
              <a:rPr lang="en-US" dirty="0" smtClean="0"/>
              <a:t>thoracic </a:t>
            </a:r>
            <a:r>
              <a:rPr lang="en-US" dirty="0"/>
              <a:t>cavity (</a:t>
            </a:r>
            <a:r>
              <a:rPr lang="en-US" dirty="0" err="1"/>
              <a:t>thoh</a:t>
            </a:r>
            <a:r>
              <a:rPr lang="en-US" dirty="0"/>
              <a:t>-RAS-ick) </a:t>
            </a:r>
            <a:r>
              <a:rPr lang="en-US" dirty="0" smtClean="0"/>
              <a:t> </a:t>
            </a:r>
            <a:endParaRPr lang="sr-Latn-RS" dirty="0" smtClean="0"/>
          </a:p>
          <a:p>
            <a:r>
              <a:rPr lang="en-US" dirty="0" smtClean="0"/>
              <a:t>transverse </a:t>
            </a:r>
            <a:r>
              <a:rPr lang="en-US" dirty="0"/>
              <a:t>plane (trans-VERSE) </a:t>
            </a:r>
            <a:endParaRPr lang="sr-Latn-RS" dirty="0" smtClean="0"/>
          </a:p>
          <a:p>
            <a:r>
              <a:rPr lang="en-US" dirty="0" smtClean="0"/>
              <a:t>umbilicus </a:t>
            </a:r>
            <a:r>
              <a:rPr lang="en-US" dirty="0"/>
              <a:t>(um-BILL-</a:t>
            </a:r>
            <a:r>
              <a:rPr lang="en-US" dirty="0" err="1"/>
              <a:t>ih</a:t>
            </a:r>
            <a:r>
              <a:rPr lang="en-US" dirty="0"/>
              <a:t>-</a:t>
            </a:r>
            <a:r>
              <a:rPr lang="en-US" dirty="0" err="1"/>
              <a:t>kus</a:t>
            </a:r>
            <a:r>
              <a:rPr lang="en-US" dirty="0"/>
              <a:t>) </a:t>
            </a:r>
            <a:endParaRPr lang="sr-Latn-RS" dirty="0" smtClean="0"/>
          </a:p>
          <a:p>
            <a:r>
              <a:rPr lang="en-US" dirty="0" smtClean="0"/>
              <a:t>vector-borne </a:t>
            </a:r>
            <a:r>
              <a:rPr lang="en-US" dirty="0"/>
              <a:t>transmission </a:t>
            </a:r>
            <a:r>
              <a:rPr lang="en-US" dirty="0" smtClean="0"/>
              <a:t> </a:t>
            </a:r>
            <a:endParaRPr lang="sr-Latn-RS" dirty="0" smtClean="0"/>
          </a:p>
          <a:p>
            <a:r>
              <a:rPr lang="en-US" dirty="0" smtClean="0"/>
              <a:t>ventral </a:t>
            </a:r>
            <a:r>
              <a:rPr lang="en-US" dirty="0"/>
              <a:t>(VEN-</a:t>
            </a:r>
            <a:r>
              <a:rPr lang="en-US" dirty="0" err="1"/>
              <a:t>tral</a:t>
            </a:r>
            <a:r>
              <a:rPr lang="en-US" dirty="0"/>
              <a:t>)</a:t>
            </a:r>
          </a:p>
        </p:txBody>
      </p:sp>
    </p:spTree>
    <p:extLst>
      <p:ext uri="{BB962C8B-B14F-4D97-AF65-F5344CB8AC3E}">
        <p14:creationId xmlns:p14="http://schemas.microsoft.com/office/powerpoint/2010/main" val="3569586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ANATOMIC REFERENCE SYSTEMS</a:t>
            </a:r>
          </a:p>
        </p:txBody>
      </p:sp>
      <p:sp>
        <p:nvSpPr>
          <p:cNvPr id="3" name="Content Placeholder 2"/>
          <p:cNvSpPr>
            <a:spLocks noGrp="1"/>
          </p:cNvSpPr>
          <p:nvPr>
            <p:ph idx="1"/>
          </p:nvPr>
        </p:nvSpPr>
        <p:spPr/>
        <p:txBody>
          <a:bodyPr>
            <a:normAutofit fontScale="62500" lnSpcReduction="20000"/>
          </a:bodyPr>
          <a:lstStyle/>
          <a:p>
            <a:r>
              <a:rPr lang="en-US" dirty="0"/>
              <a:t>Anatomic reference systems are used to describe the locations of the structural units of the body. </a:t>
            </a:r>
            <a:endParaRPr lang="sr-Latn-RS" dirty="0" smtClean="0"/>
          </a:p>
          <a:p>
            <a:r>
              <a:rPr lang="en-US" dirty="0" smtClean="0"/>
              <a:t>The </a:t>
            </a:r>
            <a:r>
              <a:rPr lang="en-US" dirty="0"/>
              <a:t>simplest anatomic reference is the one we learn in childhood: our right hand is on the right, and our left hand on the left. </a:t>
            </a:r>
            <a:endParaRPr lang="sr-Latn-RS" dirty="0" smtClean="0"/>
          </a:p>
          <a:p>
            <a:r>
              <a:rPr lang="en-US" dirty="0" smtClean="0"/>
              <a:t>In </a:t>
            </a:r>
            <a:r>
              <a:rPr lang="en-US" dirty="0"/>
              <a:t>medical terminology, there are several additional ways to describe the location of different body parts. </a:t>
            </a:r>
            <a:endParaRPr lang="sr-Latn-RS" dirty="0" smtClean="0"/>
          </a:p>
          <a:p>
            <a:r>
              <a:rPr lang="en-US" dirty="0" smtClean="0"/>
              <a:t>These </a:t>
            </a:r>
            <a:r>
              <a:rPr lang="en-US" dirty="0"/>
              <a:t>anatomical reference systems include: </a:t>
            </a:r>
            <a:endParaRPr lang="sr-Latn-RS" dirty="0"/>
          </a:p>
          <a:p>
            <a:pPr lvl="1"/>
            <a:r>
              <a:rPr lang="en-US" dirty="0" smtClean="0"/>
              <a:t>Body </a:t>
            </a:r>
            <a:r>
              <a:rPr lang="en-US" dirty="0"/>
              <a:t>planes </a:t>
            </a:r>
            <a:endParaRPr lang="sr-Latn-RS" dirty="0"/>
          </a:p>
          <a:p>
            <a:pPr lvl="1"/>
            <a:r>
              <a:rPr lang="en-US" dirty="0" smtClean="0"/>
              <a:t>Body </a:t>
            </a:r>
            <a:r>
              <a:rPr lang="en-US" dirty="0"/>
              <a:t>directions </a:t>
            </a:r>
            <a:endParaRPr lang="sr-Latn-RS" dirty="0"/>
          </a:p>
          <a:p>
            <a:pPr lvl="1"/>
            <a:r>
              <a:rPr lang="en-US" dirty="0" smtClean="0"/>
              <a:t>Body </a:t>
            </a:r>
            <a:r>
              <a:rPr lang="en-US" dirty="0"/>
              <a:t>cavities </a:t>
            </a:r>
            <a:endParaRPr lang="sr-Latn-RS" dirty="0"/>
          </a:p>
          <a:p>
            <a:pPr lvl="1"/>
            <a:r>
              <a:rPr lang="en-US" dirty="0" smtClean="0"/>
              <a:t>Structural </a:t>
            </a:r>
            <a:r>
              <a:rPr lang="en-US" dirty="0"/>
              <a:t>units </a:t>
            </a:r>
            <a:endParaRPr lang="sr-Latn-RS" dirty="0" smtClean="0"/>
          </a:p>
          <a:p>
            <a:r>
              <a:rPr lang="en-US" dirty="0" smtClean="0"/>
              <a:t>When </a:t>
            </a:r>
            <a:r>
              <a:rPr lang="en-US" dirty="0"/>
              <a:t>body parts work together to perform a related function, they are grouped together and are known as a body system</a:t>
            </a:r>
          </a:p>
        </p:txBody>
      </p:sp>
    </p:spTree>
    <p:extLst>
      <p:ext uri="{BB962C8B-B14F-4D97-AF65-F5344CB8AC3E}">
        <p14:creationId xmlns:p14="http://schemas.microsoft.com/office/powerpoint/2010/main" val="4041849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Anatomic Position</a:t>
            </a:r>
          </a:p>
        </p:txBody>
      </p:sp>
      <p:sp>
        <p:nvSpPr>
          <p:cNvPr id="3" name="Content Placeholder 2"/>
          <p:cNvSpPr>
            <a:spLocks noGrp="1"/>
          </p:cNvSpPr>
          <p:nvPr>
            <p:ph idx="1"/>
          </p:nvPr>
        </p:nvSpPr>
        <p:spPr/>
        <p:txBody>
          <a:bodyPr>
            <a:normAutofit fontScale="92500" lnSpcReduction="10000"/>
          </a:bodyPr>
          <a:lstStyle/>
          <a:p>
            <a:r>
              <a:rPr lang="en-US" dirty="0"/>
              <a:t>The anatomic position describes the body standing in the standard position. </a:t>
            </a:r>
            <a:endParaRPr lang="sr-Latn-RS" dirty="0" smtClean="0"/>
          </a:p>
          <a:p>
            <a:r>
              <a:rPr lang="en-US" dirty="0" smtClean="0"/>
              <a:t>This </a:t>
            </a:r>
            <a:r>
              <a:rPr lang="en-US" dirty="0"/>
              <a:t>includes: </a:t>
            </a:r>
            <a:endParaRPr lang="sr-Latn-RS" dirty="0"/>
          </a:p>
          <a:p>
            <a:pPr lvl="1"/>
            <a:r>
              <a:rPr lang="en-US" dirty="0" smtClean="0"/>
              <a:t>Standing </a:t>
            </a:r>
            <a:r>
              <a:rPr lang="en-US" dirty="0"/>
              <a:t>up straight so that the body is erect and facing forward </a:t>
            </a:r>
            <a:endParaRPr lang="sr-Latn-RS" dirty="0"/>
          </a:p>
          <a:p>
            <a:pPr lvl="1"/>
            <a:r>
              <a:rPr lang="en-US" dirty="0" smtClean="0"/>
              <a:t>Holding </a:t>
            </a:r>
            <a:r>
              <a:rPr lang="en-US" dirty="0"/>
              <a:t>the arms at the sides with the hands turned so that the palms face toward the front</a:t>
            </a:r>
          </a:p>
        </p:txBody>
      </p:sp>
    </p:spTree>
    <p:extLst>
      <p:ext uri="{BB962C8B-B14F-4D97-AF65-F5344CB8AC3E}">
        <p14:creationId xmlns:p14="http://schemas.microsoft.com/office/powerpoint/2010/main" val="646278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161716-doctor-template-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161716-doctor-template-16x9</Template>
  <TotalTime>493</TotalTime>
  <Words>3745</Words>
  <Application>Microsoft Office PowerPoint</Application>
  <PresentationFormat>Custom</PresentationFormat>
  <Paragraphs>247</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161716-doctor-template-16x9</vt:lpstr>
      <vt:lpstr>Preclinical medicine</vt:lpstr>
      <vt:lpstr>Overview of THE HUMAN BODY IN HEALTH AND DISEASE</vt:lpstr>
      <vt:lpstr>Medical terms</vt:lpstr>
      <vt:lpstr>Medical terms</vt:lpstr>
      <vt:lpstr>Medical terms</vt:lpstr>
      <vt:lpstr>Medical terms</vt:lpstr>
      <vt:lpstr>Medical terms</vt:lpstr>
      <vt:lpstr>ANATOMIC REFERENCE SYSTEMS</vt:lpstr>
      <vt:lpstr>The Anatomic Position</vt:lpstr>
      <vt:lpstr>The Body Planes</vt:lpstr>
      <vt:lpstr>The Body Planes</vt:lpstr>
      <vt:lpstr>The Body Planes</vt:lpstr>
      <vt:lpstr>Body Direction Terms</vt:lpstr>
      <vt:lpstr>Body Direction Terms</vt:lpstr>
      <vt:lpstr>Body Direction Terms</vt:lpstr>
      <vt:lpstr>Body Direction Terms</vt:lpstr>
      <vt:lpstr>Major Body Cavities</vt:lpstr>
      <vt:lpstr>Regions of the Thorax and Abdomen; Quadrants</vt:lpstr>
      <vt:lpstr>STRUCTURES OF THE BODY</vt:lpstr>
      <vt:lpstr>Cells</vt:lpstr>
      <vt:lpstr>A basic cell and DNA molecule</vt:lpstr>
      <vt:lpstr>GENETICS</vt:lpstr>
      <vt:lpstr>Dominant and Recessive Genes</vt:lpstr>
      <vt:lpstr>The Human Genome</vt:lpstr>
      <vt:lpstr>DNA</vt:lpstr>
      <vt:lpstr>DNA</vt:lpstr>
      <vt:lpstr>Genetic Mutation</vt:lpstr>
      <vt:lpstr>Genetic Disorders</vt:lpstr>
      <vt:lpstr>TISSUES</vt:lpstr>
      <vt:lpstr>Epithelial Tissues</vt:lpstr>
      <vt:lpstr>Connective Tissues</vt:lpstr>
      <vt:lpstr>Muscle and Nerve Tissue</vt:lpstr>
      <vt:lpstr>Pathology of Tissue Formation</vt:lpstr>
      <vt:lpstr>Incomplete Tissue Formation</vt:lpstr>
      <vt:lpstr>Abnormal Tissue Formation</vt:lpstr>
      <vt:lpstr>BODY SYSTEMS AND RELATED ORGANS</vt:lpstr>
      <vt:lpstr>BODY SYSTEMS</vt:lpstr>
      <vt:lpstr>BODY SYSTEMS</vt:lpstr>
      <vt:lpstr>Pathology</vt:lpstr>
      <vt:lpstr>Disease Transmission</vt:lpstr>
      <vt:lpstr>Disease Transmission</vt:lpstr>
      <vt:lpstr>Outbreaks of Diseases</vt:lpstr>
      <vt:lpstr>Types of Diseases</vt:lpstr>
      <vt:lpstr>Types of Diseases</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Petar Canovic</dc:creator>
  <cp:lastModifiedBy>zaricmilan</cp:lastModifiedBy>
  <cp:revision>62</cp:revision>
  <dcterms:created xsi:type="dcterms:W3CDTF">2023-09-08T15:38:10Z</dcterms:created>
  <dcterms:modified xsi:type="dcterms:W3CDTF">2024-03-21T08:27:58Z</dcterms:modified>
</cp:coreProperties>
</file>